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8" r:id="rId3"/>
    <p:sldId id="295" r:id="rId4"/>
    <p:sldId id="275" r:id="rId5"/>
    <p:sldId id="276" r:id="rId6"/>
    <p:sldId id="294" r:id="rId7"/>
    <p:sldId id="278" r:id="rId8"/>
    <p:sldId id="281" r:id="rId9"/>
    <p:sldId id="282" r:id="rId10"/>
    <p:sldId id="296" r:id="rId11"/>
    <p:sldId id="279" r:id="rId12"/>
    <p:sldId id="277" r:id="rId13"/>
    <p:sldId id="297" r:id="rId14"/>
    <p:sldId id="280" r:id="rId15"/>
    <p:sldId id="283" r:id="rId16"/>
    <p:sldId id="284" r:id="rId17"/>
    <p:sldId id="291" r:id="rId18"/>
    <p:sldId id="285" r:id="rId19"/>
    <p:sldId id="286" r:id="rId20"/>
    <p:sldId id="287" r:id="rId21"/>
    <p:sldId id="288" r:id="rId22"/>
    <p:sldId id="289" r:id="rId23"/>
    <p:sldId id="290" r:id="rId24"/>
    <p:sldId id="274" r:id="rId25"/>
    <p:sldId id="292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7F00"/>
    <a:srgbClr val="745DC5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9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8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pPr/>
              <a:t>02.12.2022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3218150" cy="11937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41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pPr/>
              <a:t>02.12.2022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8611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pPr/>
              <a:t>02.12.2022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7678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7492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pPr/>
              <a:t>02.12.2022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5004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pPr/>
              <a:t>02.12.2022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5979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pPr/>
              <a:t>02.12.2022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7813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pPr/>
              <a:t>02.12.2022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8506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pPr/>
              <a:t>02.12.2022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0082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pPr/>
              <a:t>02.12.2022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4801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pPr/>
              <a:t>02.12.2022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7897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E6D55-034A-4238-9454-AE5C9FB73B0F}" type="datetimeFigureOut">
              <a:rPr lang="pl-PL" smtClean="0"/>
              <a:pPr/>
              <a:t>02.12.2022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E8F0F-1E7E-4798-A849-6EE22803BC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7036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375433"/>
            <a:ext cx="9144000" cy="2387600"/>
          </a:xfrm>
        </p:spPr>
        <p:txBody>
          <a:bodyPr>
            <a:normAutofit/>
          </a:bodyPr>
          <a:lstStyle/>
          <a:p>
            <a:r>
              <a:rPr lang="pl-PL" dirty="0"/>
              <a:t>Zasady przystępowania </a:t>
            </a:r>
            <a:br>
              <a:rPr lang="pl-PL" dirty="0"/>
            </a:br>
            <a:r>
              <a:rPr lang="pl-PL" dirty="0"/>
              <a:t>do matury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855108"/>
            <a:ext cx="9144000" cy="1655762"/>
          </a:xfrm>
        </p:spPr>
        <p:txBody>
          <a:bodyPr/>
          <a:lstStyle/>
          <a:p>
            <a:r>
              <a:rPr lang="pl-PL" sz="3200" dirty="0">
                <a:latin typeface="+mj-lt"/>
              </a:rPr>
              <a:t>w roku szkolnym 2022/2023</a:t>
            </a:r>
          </a:p>
          <a:p>
            <a:endParaRPr lang="pl-PL" dirty="0" smtClean="0"/>
          </a:p>
          <a:p>
            <a:pPr algn="r"/>
            <a:r>
              <a:rPr lang="pl-PL" sz="1200" dirty="0" smtClean="0"/>
              <a:t>Prezentacja została poszerzona o dodatkowe materiały znajdujące się </a:t>
            </a:r>
            <a:r>
              <a:rPr lang="pl-PL" sz="1200" smtClean="0"/>
              <a:t>na stronie CKE, OKE</a:t>
            </a:r>
            <a:endParaRPr lang="pl-PL" sz="1200" dirty="0"/>
          </a:p>
        </p:txBody>
      </p:sp>
    </p:spTree>
    <p:extLst>
      <p:ext uri="{BB962C8B-B14F-4D97-AF65-F5344CB8AC3E}">
        <p14:creationId xmlns="" xmlns:p14="http://schemas.microsoft.com/office/powerpoint/2010/main" val="1639939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694"/>
    </mc:Choice>
    <mc:Fallback>
      <p:transition spd="slow" advTm="206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 smtClean="0">
                <a:solidFill>
                  <a:srgbClr val="002060"/>
                </a:solidFill>
              </a:rPr>
              <a:t>Laureaci i finaliści olimpiad przedmiotowych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 smtClean="0">
                <a:solidFill>
                  <a:srgbClr val="002060"/>
                </a:solidFill>
              </a:rPr>
              <a:t>Laureaci i finaliści olimpiad przedmiotowych są zwolnieni</a:t>
            </a:r>
            <a:br>
              <a:rPr lang="pl-PL" altLang="pl-PL" dirty="0" smtClean="0">
                <a:solidFill>
                  <a:srgbClr val="002060"/>
                </a:solidFill>
              </a:rPr>
            </a:br>
            <a:r>
              <a:rPr lang="pl-PL" altLang="pl-PL" dirty="0" smtClean="0">
                <a:solidFill>
                  <a:srgbClr val="002060"/>
                </a:solidFill>
              </a:rPr>
              <a:t>z egzaminu maturalnego </a:t>
            </a:r>
            <a:r>
              <a:rPr lang="pl-PL" altLang="pl-PL" u="sng" dirty="0" smtClean="0">
                <a:solidFill>
                  <a:srgbClr val="002060"/>
                </a:solidFill>
              </a:rPr>
              <a:t>z zadeklarowanego przedmiotu</a:t>
            </a:r>
            <a:r>
              <a:rPr lang="pl-PL" altLang="pl-PL" dirty="0" smtClean="0">
                <a:solidFill>
                  <a:srgbClr val="002060"/>
                </a:solidFill>
              </a:rPr>
              <a:t>, jeśli olimpiada znajduje się w wykazie ogłoszonym</a:t>
            </a:r>
            <a:br>
              <a:rPr lang="pl-PL" altLang="pl-PL" dirty="0" smtClean="0">
                <a:solidFill>
                  <a:srgbClr val="002060"/>
                </a:solidFill>
              </a:rPr>
            </a:br>
            <a:r>
              <a:rPr lang="pl-PL" altLang="pl-PL" dirty="0" smtClean="0">
                <a:solidFill>
                  <a:srgbClr val="002060"/>
                </a:solidFill>
              </a:rPr>
              <a:t>na stronie MEN i CKE.</a:t>
            </a:r>
          </a:p>
          <a:p>
            <a:pPr algn="just"/>
            <a:r>
              <a:rPr lang="pl-PL" altLang="pl-PL" dirty="0" smtClean="0">
                <a:solidFill>
                  <a:srgbClr val="002060"/>
                </a:solidFill>
              </a:rPr>
              <a:t>Zaświadczenie o uzyskaniu tytułu laureata lub finalisty olimpiady należy przedłożyć dyrektorowi szkoły. </a:t>
            </a:r>
            <a:endParaRPr lang="pl-PL" altLang="pl-PL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463867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Opłaty za egzamin maturalny</a:t>
            </a:r>
            <a:endParaRPr lang="pl-PL" b="1" dirty="0">
              <a:latin typeface="+mn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21467" y="1122515"/>
            <a:ext cx="9258299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Egzamin maturalny z każdego przedmiotu obowiązkowego i przedmiotu dodatkowego na danym poziomie, zarówno w części ustnej, jak i w części pisemnej, jest odpłatny dla absolwentów, którzy :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  <a:endParaRPr lang="pl-PL" sz="1000" dirty="0"/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po raz trzeci i kolejny przystępują do egzaminu maturalnego z tego samego przedmiotu obowiązkowego lub z tego samego przedmiotu dodatkowego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przystępują do egzaminu maturalnego z tego samego przedmiotu dodatkowego, który w poprzednim roku lub w poprzednich latach zgłaszali w deklaracji, ale nie przystąpili do egzaminu maturalnego z tego przedmiotu. </a:t>
            </a:r>
            <a:r>
              <a:rPr lang="pl-PL" sz="2400" dirty="0"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246478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7095"/>
    </mc:Choice>
    <mc:Fallback>
      <p:transition spd="slow" advTm="6709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463867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Opłaty za egzamin maturalny</a:t>
            </a:r>
            <a:endParaRPr lang="pl-PL" b="1" dirty="0">
              <a:latin typeface="+mn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380067" y="1088648"/>
            <a:ext cx="10549467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Dyrektor szkoły </a:t>
            </a:r>
            <a:r>
              <a:rPr lang="pl-PL" sz="2400" b="1" dirty="0"/>
              <a:t>informuje</a:t>
            </a:r>
            <a:r>
              <a:rPr lang="pl-PL" sz="2400" dirty="0"/>
              <a:t> absolwentów, którzy składają deklarację </a:t>
            </a:r>
            <a:br>
              <a:rPr lang="pl-PL" sz="2400" dirty="0"/>
            </a:br>
            <a:r>
              <a:rPr lang="pl-PL" sz="2400" dirty="0"/>
              <a:t>w szkole o </a:t>
            </a:r>
            <a:r>
              <a:rPr lang="pl-PL" sz="2400" b="1" dirty="0"/>
              <a:t>konieczności sprawdzenia </a:t>
            </a:r>
            <a:r>
              <a:rPr lang="pl-PL" sz="2400" dirty="0"/>
              <a:t>informacji dotyczącej </a:t>
            </a:r>
            <a:r>
              <a:rPr lang="pl-PL" sz="2400" b="1" dirty="0"/>
              <a:t>opłat</a:t>
            </a:r>
            <a:r>
              <a:rPr lang="pl-PL" sz="2400" dirty="0"/>
              <a:t> za egzamin maturalny na stronie internetowej właściwej OKE.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Informuje zdających, że </a:t>
            </a:r>
            <a:r>
              <a:rPr lang="pl-PL" sz="2400" b="1" dirty="0"/>
              <a:t>niewniesienie</a:t>
            </a:r>
            <a:r>
              <a:rPr lang="pl-PL" sz="2400" dirty="0"/>
              <a:t> wymaganej opłaty </a:t>
            </a:r>
            <a:r>
              <a:rPr lang="pl-PL" sz="2400" b="1" dirty="0"/>
              <a:t>skutkuje</a:t>
            </a:r>
            <a:r>
              <a:rPr lang="pl-PL" sz="2400" dirty="0"/>
              <a:t> </a:t>
            </a:r>
            <a:r>
              <a:rPr lang="pl-PL" sz="2400" b="1" dirty="0"/>
              <a:t>wykreśleniem</a:t>
            </a:r>
            <a:r>
              <a:rPr lang="pl-PL" sz="2400" dirty="0"/>
              <a:t> z listy zdających oraz brakiem możliwości przystąpienia do egzaminu.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Powiadamia, w odpowiednim terminie absolwentów, którzy zostaną </a:t>
            </a:r>
            <a:r>
              <a:rPr lang="pl-PL" sz="2400" b="1" dirty="0"/>
              <a:t>skreśleni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z listy zdających, że </a:t>
            </a:r>
            <a:r>
              <a:rPr lang="pl-PL" sz="2400" b="1" dirty="0"/>
              <a:t>nie mają możliwości przystąpienia</a:t>
            </a:r>
            <a:r>
              <a:rPr lang="pl-PL" sz="2400" dirty="0"/>
              <a:t> do egzaminów, za które nie wnieśli opłaty.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Dyrektor szkoły ma możliwość sprawdzenia w </a:t>
            </a:r>
            <a:r>
              <a:rPr lang="pl-PL" sz="2400" b="1" dirty="0">
                <a:solidFill>
                  <a:srgbClr val="0070C0"/>
                </a:solidFill>
              </a:rPr>
              <a:t>SIOEO</a:t>
            </a:r>
            <a:r>
              <a:rPr lang="pl-PL" sz="2400" dirty="0"/>
              <a:t> czy absolwent z danej szkoły musi wnieść opłatę za egzamin. </a:t>
            </a:r>
            <a:r>
              <a:rPr lang="pl-PL" sz="2400" i="1" dirty="0"/>
              <a:t>Organizacja egzaminu =&gt; Opłaty =&gt; Prognoza opłat</a:t>
            </a:r>
          </a:p>
          <a:p>
            <a:endParaRPr lang="pl-PL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2400" b="1" dirty="0"/>
              <a:t>Niewniesienie opłaty w terminie 1 stycznia 2023 r. – 7 marca 2023 r. na rachunek bankowy OKE, skutkuje brakiem możliwości przystąpienia do egzaminu. </a:t>
            </a:r>
            <a:endParaRPr lang="pl-PL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943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3289"/>
    </mc:Choice>
    <mc:Fallback>
      <p:transition spd="slow" advTm="932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 smtClean="0">
                <a:solidFill>
                  <a:srgbClr val="002060"/>
                </a:solidFill>
              </a:rPr>
              <a:t>Dostosowanie warunków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 smtClean="0">
                <a:solidFill>
                  <a:srgbClr val="002060"/>
                </a:solidFill>
              </a:rPr>
              <a:t>Szczegółowa informacja dotycząca sposobu dostosowania warunków i </a:t>
            </a:r>
            <a:r>
              <a:rPr lang="pl-PL" altLang="pl-PL" dirty="0" smtClean="0">
                <a:solidFill>
                  <a:srgbClr val="002060"/>
                </a:solidFill>
              </a:rPr>
              <a:t>form </a:t>
            </a:r>
            <a:r>
              <a:rPr lang="pl-PL" altLang="pl-PL" dirty="0" smtClean="0">
                <a:solidFill>
                  <a:srgbClr val="002060"/>
                </a:solidFill>
              </a:rPr>
              <a:t>przeprowadzenia egzaminu maturalnego jest w komunikacie dyrektora CKE na stronie </a:t>
            </a:r>
            <a:r>
              <a:rPr lang="pl-PL" altLang="pl-PL" dirty="0" err="1" smtClean="0">
                <a:solidFill>
                  <a:srgbClr val="002060"/>
                </a:solidFill>
              </a:rPr>
              <a:t>www.cke.edu.pl</a:t>
            </a:r>
            <a:r>
              <a:rPr lang="pl-PL" altLang="pl-PL" dirty="0" smtClean="0">
                <a:solidFill>
                  <a:srgbClr val="002060"/>
                </a:solidFill>
              </a:rPr>
              <a:t>. </a:t>
            </a:r>
          </a:p>
          <a:p>
            <a:r>
              <a:rPr lang="pl-PL" altLang="pl-PL" dirty="0" smtClean="0">
                <a:solidFill>
                  <a:srgbClr val="002060"/>
                </a:solidFill>
              </a:rPr>
              <a:t>Sposoby </a:t>
            </a:r>
            <a:r>
              <a:rPr lang="pl-PL" altLang="pl-PL" dirty="0" smtClean="0">
                <a:solidFill>
                  <a:srgbClr val="002060"/>
                </a:solidFill>
              </a:rPr>
              <a:t>dostosowania wskazuje rada pedagogiczna</a:t>
            </a:r>
            <a:br>
              <a:rPr lang="pl-PL" altLang="pl-PL" dirty="0" smtClean="0">
                <a:solidFill>
                  <a:srgbClr val="002060"/>
                </a:solidFill>
              </a:rPr>
            </a:br>
            <a:r>
              <a:rPr lang="pl-PL" altLang="pl-PL" dirty="0" smtClean="0">
                <a:solidFill>
                  <a:srgbClr val="002060"/>
                </a:solidFill>
              </a:rPr>
              <a:t>na podstawie komunikatu dyrektora CKE.	</a:t>
            </a:r>
          </a:p>
          <a:p>
            <a:r>
              <a:rPr lang="pl-PL" altLang="pl-PL" dirty="0" smtClean="0">
                <a:solidFill>
                  <a:srgbClr val="002060"/>
                </a:solidFill>
              </a:rPr>
              <a:t>Za dostosowanie warunków i formy przeprowadzenia egzaminu do potrzeb absolwentów odpowiada dyrektor szkoły.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463867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Harmonogram zadań </a:t>
            </a:r>
            <a:r>
              <a:rPr lang="pl-PL" b="1" dirty="0" err="1">
                <a:cs typeface="Arial" panose="020B0604020202020204" pitchFamily="34" charset="0"/>
              </a:rPr>
              <a:t>PZE</a:t>
            </a:r>
            <a:endParaRPr lang="pl-PL" b="1" dirty="0">
              <a:latin typeface="+mn-lt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184400" y="1642534"/>
            <a:ext cx="9635065" cy="4588933"/>
            <a:chOff x="1117600" y="1309448"/>
            <a:chExt cx="8966201" cy="4117685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2" cstate="print"/>
            <a:srcRect b="24854"/>
            <a:stretch/>
          </p:blipFill>
          <p:spPr>
            <a:xfrm>
              <a:off x="1117600" y="1576148"/>
              <a:ext cx="8966200" cy="3850985"/>
            </a:xfrm>
            <a:prstGeom prst="rect">
              <a:avLst/>
            </a:prstGeom>
          </p:spPr>
        </p:pic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601" y="1309448"/>
              <a:ext cx="8966200" cy="266700"/>
            </a:xfrm>
            <a:prstGeom prst="rect">
              <a:avLst/>
            </a:prstGeom>
          </p:spPr>
        </p:pic>
      </p:grpSp>
      <p:sp>
        <p:nvSpPr>
          <p:cNvPr id="7" name="pole tekstowe 6"/>
          <p:cNvSpPr txBox="1"/>
          <p:nvPr/>
        </p:nvSpPr>
        <p:spPr>
          <a:xfrm>
            <a:off x="2116666" y="1028778"/>
            <a:ext cx="205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Zadania zakończone</a:t>
            </a:r>
          </a:p>
        </p:txBody>
      </p:sp>
    </p:spTree>
    <p:extLst>
      <p:ext uri="{BB962C8B-B14F-4D97-AF65-F5344CB8AC3E}">
        <p14:creationId xmlns="" xmlns:p14="http://schemas.microsoft.com/office/powerpoint/2010/main" val="1266644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6070"/>
    </mc:Choice>
    <mc:Fallback>
      <p:transition spd="slow" advTm="4607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463867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Harmonogram zadań </a:t>
            </a:r>
            <a:r>
              <a:rPr lang="pl-PL" b="1" dirty="0" err="1">
                <a:cs typeface="Arial" panose="020B0604020202020204" pitchFamily="34" charset="0"/>
              </a:rPr>
              <a:t>PZE</a:t>
            </a:r>
            <a:endParaRPr lang="pl-PL" b="1" dirty="0">
              <a:latin typeface="+mn-lt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506134" y="1199381"/>
            <a:ext cx="9313332" cy="5379218"/>
            <a:chOff x="846664" y="1046982"/>
            <a:chExt cx="10481735" cy="5684018"/>
          </a:xfrm>
        </p:grpSpPr>
        <p:grpSp>
          <p:nvGrpSpPr>
            <p:cNvPr id="7" name="Grupa 6"/>
            <p:cNvGrpSpPr/>
            <p:nvPr/>
          </p:nvGrpSpPr>
          <p:grpSpPr>
            <a:xfrm>
              <a:off x="846664" y="1046982"/>
              <a:ext cx="10481735" cy="5684018"/>
              <a:chOff x="1117601" y="1309448"/>
              <a:chExt cx="8966200" cy="5438485"/>
            </a:xfrm>
          </p:grpSpPr>
          <p:pic>
            <p:nvPicPr>
              <p:cNvPr id="4" name="Obraz 3"/>
              <p:cNvPicPr>
                <a:picLocks noChangeAspect="1"/>
              </p:cNvPicPr>
              <p:nvPr/>
            </p:nvPicPr>
            <p:blipFill rotWithShape="1">
              <a:blip r:embed="rId2" cstate="print"/>
              <a:srcRect t="74815"/>
              <a:stretch/>
            </p:blipFill>
            <p:spPr>
              <a:xfrm>
                <a:off x="1117601" y="1567681"/>
                <a:ext cx="8966200" cy="1290637"/>
              </a:xfrm>
              <a:prstGeom prst="rect">
                <a:avLst/>
              </a:prstGeom>
            </p:spPr>
          </p:pic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17601" y="1309448"/>
                <a:ext cx="8966200" cy="266700"/>
              </a:xfrm>
              <a:prstGeom prst="rect">
                <a:avLst/>
              </a:prstGeom>
            </p:spPr>
          </p:pic>
          <p:pic>
            <p:nvPicPr>
              <p:cNvPr id="6" name="Obraz 5"/>
              <p:cNvPicPr>
                <a:picLocks noChangeAspect="1"/>
              </p:cNvPicPr>
              <p:nvPr/>
            </p:nvPicPr>
            <p:blipFill rotWithShape="1">
              <a:blip r:embed="rId4" cstate="print"/>
              <a:srcRect b="23117"/>
              <a:stretch/>
            </p:blipFill>
            <p:spPr>
              <a:xfrm>
                <a:off x="1117601" y="2858318"/>
                <a:ext cx="8966200" cy="3889615"/>
              </a:xfrm>
              <a:prstGeom prst="rect">
                <a:avLst/>
              </a:prstGeom>
            </p:spPr>
          </p:pic>
        </p:grpSp>
        <p:sp>
          <p:nvSpPr>
            <p:cNvPr id="8" name="Prostokąt zaokrąglony 7"/>
            <p:cNvSpPr/>
            <p:nvPr/>
          </p:nvSpPr>
          <p:spPr>
            <a:xfrm>
              <a:off x="922864" y="3445934"/>
              <a:ext cx="2218269" cy="474133"/>
            </a:xfrm>
            <a:prstGeom prst="roundRect">
              <a:avLst>
                <a:gd name="adj" fmla="val 4702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5537198" y="2870200"/>
              <a:ext cx="2345269" cy="213578"/>
            </a:xfrm>
            <a:prstGeom prst="roundRect">
              <a:avLst>
                <a:gd name="adj" fmla="val 4702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5" name="Prostokąt zaokrąglony 14"/>
            <p:cNvSpPr/>
            <p:nvPr/>
          </p:nvSpPr>
          <p:spPr>
            <a:xfrm>
              <a:off x="3623733" y="2661201"/>
              <a:ext cx="2125134" cy="213578"/>
            </a:xfrm>
            <a:prstGeom prst="roundRect">
              <a:avLst>
                <a:gd name="adj" fmla="val 4702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3530598" y="3651702"/>
              <a:ext cx="7654869" cy="474133"/>
            </a:xfrm>
            <a:prstGeom prst="roundRect">
              <a:avLst>
                <a:gd name="adj" fmla="val 4702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99296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3862"/>
    </mc:Choice>
    <mc:Fallback>
      <p:transition spd="slow" advTm="5386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463867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Harmonogram zadań </a:t>
            </a:r>
            <a:r>
              <a:rPr lang="pl-PL" b="1" dirty="0" err="1">
                <a:cs typeface="Arial" panose="020B0604020202020204" pitchFamily="34" charset="0"/>
              </a:rPr>
              <a:t>PZE</a:t>
            </a:r>
            <a:endParaRPr lang="pl-PL" b="1" dirty="0">
              <a:latin typeface="+mn-lt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167467" y="1684868"/>
            <a:ext cx="9651999" cy="4165600"/>
            <a:chOff x="253997" y="1498600"/>
            <a:chExt cx="11125202" cy="5054600"/>
          </a:xfrm>
        </p:grpSpPr>
        <p:grpSp>
          <p:nvGrpSpPr>
            <p:cNvPr id="13" name="Grupa 12"/>
            <p:cNvGrpSpPr/>
            <p:nvPr/>
          </p:nvGrpSpPr>
          <p:grpSpPr>
            <a:xfrm>
              <a:off x="355598" y="1498600"/>
              <a:ext cx="11023601" cy="5054600"/>
              <a:chOff x="1117601" y="1309448"/>
              <a:chExt cx="8984042" cy="3685886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117601" y="1309448"/>
                <a:ext cx="8966200" cy="266700"/>
              </a:xfrm>
              <a:prstGeom prst="rect">
                <a:avLst/>
              </a:prstGeom>
            </p:spPr>
          </p:pic>
          <p:pic>
            <p:nvPicPr>
              <p:cNvPr id="6" name="Obraz 5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76432"/>
              <a:stretch/>
            </p:blipFill>
            <p:spPr>
              <a:xfrm>
                <a:off x="1117601" y="1559213"/>
                <a:ext cx="8966200" cy="1277119"/>
              </a:xfrm>
              <a:prstGeom prst="rect">
                <a:avLst/>
              </a:prstGeom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7601" y="2836332"/>
                <a:ext cx="8984042" cy="658348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 rotWithShape="1">
              <a:blip r:embed="rId5" cstate="print"/>
              <a:srcRect b="69386"/>
              <a:stretch/>
            </p:blipFill>
            <p:spPr>
              <a:xfrm>
                <a:off x="1117601" y="3486214"/>
                <a:ext cx="8984042" cy="1509120"/>
              </a:xfrm>
              <a:prstGeom prst="rect">
                <a:avLst/>
              </a:prstGeom>
            </p:spPr>
          </p:pic>
          <p:sp>
            <p:nvSpPr>
              <p:cNvPr id="9" name="Prostokąt zaokrąglony 8"/>
              <p:cNvSpPr/>
              <p:nvPr/>
            </p:nvSpPr>
            <p:spPr>
              <a:xfrm>
                <a:off x="1117601" y="1934192"/>
                <a:ext cx="2218269" cy="474133"/>
              </a:xfrm>
              <a:prstGeom prst="roundRect">
                <a:avLst>
                  <a:gd name="adj" fmla="val 47024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ln>
                    <a:solidFill>
                      <a:srgbClr val="FF0000"/>
                    </a:solidFill>
                  </a:ln>
                  <a:noFill/>
                </a:endParaRPr>
              </a:p>
            </p:txBody>
          </p:sp>
          <p:sp>
            <p:nvSpPr>
              <p:cNvPr id="10" name="Prostokąt zaokrąglony 9"/>
              <p:cNvSpPr/>
              <p:nvPr/>
            </p:nvSpPr>
            <p:spPr>
              <a:xfrm>
                <a:off x="3391353" y="2004155"/>
                <a:ext cx="5862714" cy="407962"/>
              </a:xfrm>
              <a:prstGeom prst="roundRect">
                <a:avLst>
                  <a:gd name="adj" fmla="val 47024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ln>
                    <a:solidFill>
                      <a:srgbClr val="FF0000"/>
                    </a:solidFill>
                  </a:ln>
                  <a:noFill/>
                </a:endParaRPr>
              </a:p>
            </p:txBody>
          </p:sp>
        </p:grpSp>
        <p:sp>
          <p:nvSpPr>
            <p:cNvPr id="14" name="Prostokąt zaokrąglony 13"/>
            <p:cNvSpPr/>
            <p:nvPr/>
          </p:nvSpPr>
          <p:spPr>
            <a:xfrm>
              <a:off x="253997" y="5596469"/>
              <a:ext cx="2218269" cy="372532"/>
            </a:xfrm>
            <a:prstGeom prst="roundRect">
              <a:avLst>
                <a:gd name="adj" fmla="val 4702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5" name="Prostokąt zaokrąglony 14"/>
            <p:cNvSpPr/>
            <p:nvPr/>
          </p:nvSpPr>
          <p:spPr>
            <a:xfrm>
              <a:off x="3217330" y="5686986"/>
              <a:ext cx="7450670" cy="790014"/>
            </a:xfrm>
            <a:prstGeom prst="roundRect">
              <a:avLst>
                <a:gd name="adj" fmla="val 4702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40130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6847"/>
    </mc:Choice>
    <mc:Fallback>
      <p:transition spd="slow" advTm="3684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463867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Harmonogram sesji - </a:t>
            </a:r>
            <a:r>
              <a:rPr lang="pl-PL" b="1" dirty="0">
                <a:solidFill>
                  <a:srgbClr val="0070C0"/>
                </a:solidFill>
                <a:cs typeface="Arial" panose="020B0604020202020204" pitchFamily="34" charset="0"/>
              </a:rPr>
              <a:t>SIOEO</a:t>
            </a:r>
            <a:endParaRPr lang="pl-PL" b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2792942" y="821265"/>
            <a:ext cx="7272057" cy="5922433"/>
            <a:chOff x="608542" y="829732"/>
            <a:chExt cx="7272057" cy="5922433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1342" y="829732"/>
              <a:ext cx="3919257" cy="5922433"/>
            </a:xfrm>
            <a:prstGeom prst="rect">
              <a:avLst/>
            </a:prstGeom>
          </p:spPr>
        </p:pic>
        <p:sp>
          <p:nvSpPr>
            <p:cNvPr id="10" name="Prostokąt zaokrąglony 9"/>
            <p:cNvSpPr/>
            <p:nvPr/>
          </p:nvSpPr>
          <p:spPr>
            <a:xfrm>
              <a:off x="4123268" y="2201333"/>
              <a:ext cx="3276600" cy="863600"/>
            </a:xfrm>
            <a:prstGeom prst="roundRect">
              <a:avLst>
                <a:gd name="adj" fmla="val 4702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542" y="829732"/>
              <a:ext cx="3352800" cy="600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911538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6504"/>
    </mc:Choice>
    <mc:Fallback>
      <p:transition spd="slow" advTm="2650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463867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Harmonogram zadań </a:t>
            </a:r>
            <a:r>
              <a:rPr lang="pl-PL" b="1" dirty="0" err="1">
                <a:cs typeface="Arial" panose="020B0604020202020204" pitchFamily="34" charset="0"/>
              </a:rPr>
              <a:t>PZE</a:t>
            </a:r>
            <a:endParaRPr lang="pl-PL" b="1" dirty="0">
              <a:latin typeface="+mn-lt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2641600" y="1250182"/>
            <a:ext cx="9262534" cy="5294552"/>
            <a:chOff x="1109134" y="1309448"/>
            <a:chExt cx="8984042" cy="5429992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601" y="1309448"/>
              <a:ext cx="8966200" cy="266700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 rotWithShape="1">
            <a:blip r:embed="rId3" cstate="print"/>
            <a:srcRect t="30098"/>
            <a:stretch/>
          </p:blipFill>
          <p:spPr>
            <a:xfrm>
              <a:off x="1109134" y="1567681"/>
              <a:ext cx="8984042" cy="3445861"/>
            </a:xfrm>
            <a:prstGeom prst="rect">
              <a:avLst/>
            </a:prstGeom>
          </p:spPr>
        </p:pic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134" y="5013542"/>
              <a:ext cx="8974667" cy="1725898"/>
            </a:xfrm>
            <a:prstGeom prst="rect">
              <a:avLst/>
            </a:prstGeom>
          </p:spPr>
        </p:pic>
        <p:sp>
          <p:nvSpPr>
            <p:cNvPr id="9" name="Prostokąt zaokrąglony 8"/>
            <p:cNvSpPr/>
            <p:nvPr/>
          </p:nvSpPr>
          <p:spPr>
            <a:xfrm>
              <a:off x="1117601" y="3053545"/>
              <a:ext cx="2218269" cy="474133"/>
            </a:xfrm>
            <a:prstGeom prst="roundRect">
              <a:avLst>
                <a:gd name="adj" fmla="val 4702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3437468" y="2397852"/>
              <a:ext cx="6646333" cy="1776215"/>
            </a:xfrm>
            <a:prstGeom prst="roundRect">
              <a:avLst>
                <a:gd name="adj" fmla="val 889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70380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7991"/>
    </mc:Choice>
    <mc:Fallback>
      <p:transition spd="slow" advTm="5799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463867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Harmonogram zadań </a:t>
            </a:r>
            <a:r>
              <a:rPr lang="pl-PL" b="1" dirty="0" err="1">
                <a:cs typeface="Arial" panose="020B0604020202020204" pitchFamily="34" charset="0"/>
              </a:rPr>
              <a:t>PZE</a:t>
            </a:r>
            <a:endParaRPr lang="pl-PL" b="1" dirty="0">
              <a:latin typeface="+mn-lt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455331" y="1893648"/>
            <a:ext cx="9059337" cy="3694352"/>
            <a:chOff x="1024464" y="1309448"/>
            <a:chExt cx="9059337" cy="3694352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601" y="1309448"/>
              <a:ext cx="8966200" cy="266700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601" y="1576148"/>
              <a:ext cx="8953540" cy="3427652"/>
            </a:xfrm>
            <a:prstGeom prst="rect">
              <a:avLst/>
            </a:prstGeom>
          </p:spPr>
        </p:pic>
        <p:sp>
          <p:nvSpPr>
            <p:cNvPr id="9" name="Prostokąt zaokrąglony 8"/>
            <p:cNvSpPr/>
            <p:nvPr/>
          </p:nvSpPr>
          <p:spPr>
            <a:xfrm>
              <a:off x="1024464" y="4529667"/>
              <a:ext cx="2218269" cy="474133"/>
            </a:xfrm>
            <a:prstGeom prst="roundRect">
              <a:avLst>
                <a:gd name="adj" fmla="val 4702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0" name="Prostokąt zaokrąglony 9"/>
            <p:cNvSpPr/>
            <p:nvPr/>
          </p:nvSpPr>
          <p:spPr>
            <a:xfrm>
              <a:off x="3376102" y="4529667"/>
              <a:ext cx="6695039" cy="474133"/>
            </a:xfrm>
            <a:prstGeom prst="roundRect">
              <a:avLst>
                <a:gd name="adj" fmla="val 4702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8952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512"/>
    </mc:Choice>
    <mc:Fallback>
      <p:transition spd="slow" advTm="145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9592"/>
            <a:ext cx="10515600" cy="1325563"/>
          </a:xfrm>
        </p:spPr>
        <p:txBody>
          <a:bodyPr/>
          <a:lstStyle/>
          <a:p>
            <a:r>
              <a:rPr lang="pl-PL" b="1" dirty="0" smtClean="0"/>
              <a:t>Matura </a:t>
            </a:r>
            <a:r>
              <a:rPr lang="pl-PL" b="1" dirty="0"/>
              <a:t>w </a:t>
            </a:r>
            <a:r>
              <a:rPr lang="pl-PL" b="1" dirty="0">
                <a:solidFill>
                  <a:srgbClr val="FE7F00"/>
                </a:solidFill>
              </a:rPr>
              <a:t>Formule </a:t>
            </a:r>
            <a:r>
              <a:rPr lang="pl-PL" b="1" dirty="0" smtClean="0">
                <a:solidFill>
                  <a:srgbClr val="FE7F00"/>
                </a:solidFill>
              </a:rPr>
              <a:t>2015</a:t>
            </a:r>
            <a:endParaRPr lang="pl-PL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6584475"/>
              </p:ext>
            </p:extLst>
          </p:nvPr>
        </p:nvGraphicFramePr>
        <p:xfrm>
          <a:off x="2175933" y="1711325"/>
          <a:ext cx="9401440" cy="475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0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504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02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Typ zdającego</a:t>
                      </a:r>
                      <a:endParaRPr lang="pl-PL" sz="24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Historia</a:t>
                      </a:r>
                      <a:endParaRPr lang="pl-PL" sz="24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3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Uczeń, który ukończy szkołę </a:t>
                      </a:r>
                      <a:br>
                        <a:rPr lang="pl-P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l-P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 roku szkolnym 2022/2023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Uczeń 4-letniego technikum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3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Uczeń szkoły artystycznej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3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Absolwent wszystkich typów szkół</a:t>
                      </a:r>
                      <a:b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 lat 2005-2022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Przystępuje do matury po raz pierwszy</a:t>
                      </a:r>
                      <a:endParaRPr lang="pl-P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3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Przystępował i uzyskał świadectwo </a:t>
                      </a:r>
                      <a:endParaRPr lang="pl-P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3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Przystępował, ale nie uzyskał świadectwa </a:t>
                      </a:r>
                      <a:endParaRPr lang="pl-P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596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Absolwent ponadpodstawowej </a:t>
                      </a:r>
                    </a:p>
                    <a:p>
                      <a:pPr algn="ctr" fontAlgn="ctr"/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szkoły średniej sprzed 2005 r.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Przystępował do matury w latach 2018-2022, </a:t>
                      </a:r>
                    </a:p>
                    <a:p>
                      <a:pPr algn="ctr" fontAlgn="ctr"/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ale nie uzyskał świadectwa</a:t>
                      </a:r>
                      <a:endParaRPr lang="pl-P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596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Osoba, która ukończyła szkołę </a:t>
                      </a:r>
                    </a:p>
                    <a:p>
                      <a:pPr algn="ctr" fontAlgn="ctr"/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za granicą </a:t>
                      </a:r>
                    </a:p>
                    <a:p>
                      <a:pPr algn="ctr" fontAlgn="ctr"/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(bez uprawnienia </a:t>
                      </a:r>
                    </a:p>
                    <a:p>
                      <a:pPr algn="ctr" fontAlgn="ctr"/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studiowania w Polsce) 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Przystępował, ale nie uzyskał świadectwa</a:t>
                      </a:r>
                      <a:endParaRPr lang="pl-P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73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solidFill>
                            <a:schemeClr val="bg1"/>
                          </a:solidFill>
                          <a:effectLst/>
                        </a:rPr>
                        <a:t>Ekstern</a:t>
                      </a:r>
                      <a:endParaRPr lang="pl-PL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Przystępuje do matury po raz pierwszy</a:t>
                      </a:r>
                      <a:endParaRPr lang="pl-P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73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Przystępował, ale nie uzyskał świadectwa</a:t>
                      </a:r>
                      <a:endParaRPr lang="pl-P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1517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3862"/>
    </mc:Choice>
    <mc:Fallback>
      <p:transition spd="slow" advTm="8386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734801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Powołanie zespołów przedmiotowych</a:t>
            </a:r>
            <a:endParaRPr lang="pl-PL" b="1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981200" y="1064823"/>
            <a:ext cx="99144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solidFill>
                  <a:srgbClr val="000000"/>
                </a:solidFill>
              </a:rPr>
              <a:t>W skład </a:t>
            </a:r>
            <a:r>
              <a:rPr lang="pl-PL" sz="2400" b="1" dirty="0">
                <a:solidFill>
                  <a:srgbClr val="000000"/>
                </a:solidFill>
              </a:rPr>
              <a:t>zespołu przedmiotowego </a:t>
            </a:r>
            <a:r>
              <a:rPr lang="pl-PL" sz="2400" dirty="0">
                <a:solidFill>
                  <a:srgbClr val="000000"/>
                </a:solidFill>
              </a:rPr>
              <a:t>wchodzi: </a:t>
            </a:r>
          </a:p>
          <a:p>
            <a:pPr algn="just"/>
            <a:r>
              <a:rPr lang="pl-PL" sz="2400" dirty="0">
                <a:solidFill>
                  <a:srgbClr val="000000"/>
                </a:solidFill>
              </a:rPr>
              <a:t>1) nauczyciel przedmiotu, z którego jest przeprowadzana część ustna egzaminu maturalnego, wpisany do ewidencji egzaminatorów OKE, jako przewodniczący </a:t>
            </a:r>
          </a:p>
          <a:p>
            <a:pPr algn="just"/>
            <a:r>
              <a:rPr lang="pl-PL" sz="2400" dirty="0">
                <a:solidFill>
                  <a:srgbClr val="000000"/>
                </a:solidFill>
              </a:rPr>
              <a:t>2) drugi nauczyciel przedmiotu, z którego jest przeprowadzana część ustna egzaminu maturalnego – jako członek. 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W skład zespołu przedmiotowego nie może wchodzić nauczyciel przedmiotu, </a:t>
            </a:r>
          </a:p>
          <a:p>
            <a:pPr algn="just"/>
            <a:r>
              <a:rPr lang="pl-PL" sz="2400" dirty="0"/>
              <a:t>z którego jest przeprowadzana część ustna egzaminu maturalnego, który w roku szkolnym, w którym jest przeprowadzany egzamin maturalny, prowadził zajęcia edukacyjne ze zdającym. 	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W skład zespołu przedmiotowego nie mogą wchodzić: nauczyciele wspomagający oraz specjaliści z zakresu danego rodzaju niepełnosprawności, niedostosowania społecznego lub zagrożenia niedostosowaniem społecznym, ale mogą być oni obecni na sali egzaminacyjnej. </a:t>
            </a:r>
            <a:endParaRPr lang="pl-P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3965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135"/>
    </mc:Choice>
    <mc:Fallback>
      <p:transition spd="slow" advTm="7013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734801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Powołanie zespołów nadzorujących</a:t>
            </a:r>
            <a:endParaRPr lang="pl-PL" b="1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18267" y="1081756"/>
            <a:ext cx="95927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400" dirty="0"/>
          </a:p>
          <a:p>
            <a:pPr algn="just"/>
            <a:r>
              <a:rPr lang="pl-PL" sz="2400" dirty="0"/>
              <a:t>W skład </a:t>
            </a:r>
            <a:r>
              <a:rPr lang="pl-PL" sz="2400" b="1" dirty="0"/>
              <a:t>zespołu nadzorującego </a:t>
            </a:r>
            <a:r>
              <a:rPr lang="pl-PL" sz="2400" dirty="0"/>
              <a:t>wchodzi co najmniej </a:t>
            </a:r>
            <a:r>
              <a:rPr lang="pl-PL" sz="2400" b="1" dirty="0"/>
              <a:t>3 nauczycieli</a:t>
            </a:r>
            <a:r>
              <a:rPr lang="pl-PL" sz="2400" dirty="0"/>
              <a:t>, z tym że co najmniej jeden nauczyciel jest zatrudniony w: </a:t>
            </a:r>
          </a:p>
          <a:p>
            <a:pPr algn="just"/>
            <a:r>
              <a:rPr lang="pl-PL" sz="2400" dirty="0"/>
              <a:t>a) szkole, w której jest przeprowadzany egzamin maturalny; nauczyciel ten pełni funkcję przewodniczącego zespołu </a:t>
            </a:r>
          </a:p>
          <a:p>
            <a:pPr algn="just"/>
            <a:r>
              <a:rPr lang="pl-PL" sz="2400" dirty="0"/>
              <a:t>b) innej szkole lub w placówce (</a:t>
            </a:r>
            <a:r>
              <a:rPr lang="pl-PL" sz="2400" b="1" dirty="0"/>
              <a:t>ma innego pracodawcę</a:t>
            </a:r>
            <a:r>
              <a:rPr lang="pl-PL" sz="2400" dirty="0"/>
              <a:t>). „Inna szkoła lub placówka” nie może być szkołą lub placówką wchodzącą w skład zespołu szkół, w którym egzamin jest przeprowadzany. 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Jeżeli w sali egzaminacyjnej jest </a:t>
            </a:r>
            <a:r>
              <a:rPr lang="pl-PL" sz="2400" b="1" dirty="0"/>
              <a:t>nie więcej </a:t>
            </a:r>
            <a:r>
              <a:rPr lang="pl-PL" sz="2400" dirty="0"/>
              <a:t>niż </a:t>
            </a:r>
            <a:r>
              <a:rPr lang="pl-PL" sz="2400" b="1" dirty="0"/>
              <a:t>5 zdających</a:t>
            </a:r>
            <a:r>
              <a:rPr lang="pl-PL" sz="2400" dirty="0"/>
              <a:t>, w skład zespołu nadzorującego wchodzi co najmniej </a:t>
            </a:r>
            <a:r>
              <a:rPr lang="pl-PL" sz="2400" b="1" dirty="0"/>
              <a:t>2 nauczycieli</a:t>
            </a:r>
            <a:r>
              <a:rPr lang="pl-PL" sz="2400" dirty="0"/>
              <a:t>. 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Jeżeli w sali egzaminacyjnej jest więcej niż </a:t>
            </a:r>
            <a:r>
              <a:rPr lang="pl-PL" sz="2400" b="1" dirty="0"/>
              <a:t>30 zdających</a:t>
            </a:r>
            <a:r>
              <a:rPr lang="pl-PL" sz="2400" dirty="0"/>
              <a:t>, liczbę członków zespołu nadzorującego </a:t>
            </a:r>
            <a:r>
              <a:rPr lang="pl-PL" sz="2400" b="1" dirty="0"/>
              <a:t>zwiększa się o jednego </a:t>
            </a:r>
            <a:r>
              <a:rPr lang="pl-PL" sz="2400" dirty="0"/>
              <a:t>nauczyciela na każdych kolejnych 25 zdających. </a:t>
            </a:r>
          </a:p>
        </p:txBody>
      </p:sp>
    </p:spTree>
    <p:extLst>
      <p:ext uri="{BB962C8B-B14F-4D97-AF65-F5344CB8AC3E}">
        <p14:creationId xmlns="" xmlns:p14="http://schemas.microsoft.com/office/powerpoint/2010/main" val="1170911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5031"/>
    </mc:Choice>
    <mc:Fallback>
      <p:transition spd="slow" advTm="8503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734801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Powołanie zespołów nadzorujących</a:t>
            </a:r>
            <a:endParaRPr lang="pl-PL" b="1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14599" y="1225689"/>
            <a:ext cx="92371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400" dirty="0"/>
          </a:p>
          <a:p>
            <a:pPr algn="just"/>
            <a:r>
              <a:rPr lang="pl-PL" sz="2400" dirty="0"/>
              <a:t>W przypadku braku możliwości powołania w skład zespołu nadzorującego nauczyciela zatrudnionego w szkole, w której jest przeprowadzany egzamin maturalny, albo nauczyciela zatrudnionego </a:t>
            </a:r>
          </a:p>
          <a:p>
            <a:pPr algn="just"/>
            <a:r>
              <a:rPr lang="pl-PL" sz="2400" dirty="0"/>
              <a:t>w innej szkole lub w placówce, w skład zespołu nadzorującego mogą wchodzić: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dirty="0"/>
              <a:t>inni nauczyciele, w tym osoby posiadające kwalifikacje wymagane do zajmowania stanowiska nauczyciela, niezatrudnione w szkole lub </a:t>
            </a:r>
          </a:p>
          <a:p>
            <a:pPr algn="just"/>
            <a:r>
              <a:rPr lang="pl-PL" sz="2400" dirty="0"/>
              <a:t>       w placówce 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pl-PL" sz="2400" dirty="0"/>
              <a:t>przedstawiciele organu sprawującego nadzór pedagogiczny, organu prowadzącego, placówki doskonalenia nauczycieli lub poradni psychologiczno-pedagogicznej, w tym poradni specjalistycznej, nieposiadający kwalifikacji wymaganych do zajmowania stanowiska nauczyciela. </a:t>
            </a:r>
          </a:p>
        </p:txBody>
      </p:sp>
    </p:spTree>
    <p:extLst>
      <p:ext uri="{BB962C8B-B14F-4D97-AF65-F5344CB8AC3E}">
        <p14:creationId xmlns="" xmlns:p14="http://schemas.microsoft.com/office/powerpoint/2010/main" val="151269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8343"/>
    </mc:Choice>
    <mc:Fallback>
      <p:transition spd="slow" advTm="5834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734801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Powołanie zespołów przedmiotowych i nadzorujących</a:t>
            </a:r>
            <a:endParaRPr lang="pl-PL" b="1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675467" y="1149489"/>
            <a:ext cx="88561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400" dirty="0"/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W skład zespołu nadzorującego </a:t>
            </a:r>
            <a:r>
              <a:rPr lang="pl-PL" sz="2400" b="1" dirty="0"/>
              <a:t>nie może wchodzić</a:t>
            </a:r>
            <a:r>
              <a:rPr lang="pl-PL" sz="2400" dirty="0"/>
              <a:t>: </a:t>
            </a:r>
          </a:p>
          <a:p>
            <a:pPr algn="just"/>
            <a:r>
              <a:rPr lang="pl-PL" sz="2400" dirty="0"/>
              <a:t>1) </a:t>
            </a:r>
            <a:r>
              <a:rPr lang="pl-PL" sz="2400" u="sng" dirty="0"/>
              <a:t>nauczyciel posiadający uprawnienia do nauczania przedmiotu </a:t>
            </a:r>
            <a:r>
              <a:rPr lang="pl-PL" sz="2400" dirty="0"/>
              <a:t>lub prowadzący zajęcia z przedmiotu, z którego jest przeprowadzana część pisemna egzaminu maturalnego </a:t>
            </a:r>
          </a:p>
          <a:p>
            <a:pPr algn="just"/>
            <a:r>
              <a:rPr lang="pl-PL" sz="2400" dirty="0"/>
              <a:t>oraz </a:t>
            </a:r>
          </a:p>
          <a:p>
            <a:pPr algn="just"/>
            <a:r>
              <a:rPr lang="pl-PL" sz="2400" dirty="0"/>
              <a:t>2) </a:t>
            </a:r>
            <a:r>
              <a:rPr lang="pl-PL" sz="2400" u="sng" dirty="0"/>
              <a:t>wychowawca zdających</a:t>
            </a:r>
            <a:r>
              <a:rPr lang="pl-PL" sz="2400" dirty="0"/>
              <a:t>, którzy ukończyli szkołę w roku 2023 </a:t>
            </a:r>
          </a:p>
          <a:p>
            <a:pPr algn="just"/>
            <a:r>
              <a:rPr lang="pl-PL" sz="2400" dirty="0"/>
              <a:t>(w skład zespołu nadzorującego może wchodzić wychowawca absolwentów z lat ubiegłych, którzy przystępują do egzaminu maturalnego po raz kolejny). </a:t>
            </a:r>
          </a:p>
          <a:p>
            <a:pPr algn="just"/>
            <a:r>
              <a:rPr lang="pl-PL" sz="2400" dirty="0"/>
              <a:t>	</a:t>
            </a:r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2033898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0335"/>
    </mc:Choice>
    <mc:Fallback>
      <p:transition spd="slow" advTm="4033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22302" y="871571"/>
            <a:ext cx="8712868" cy="5910229"/>
            <a:chOff x="122302" y="871571"/>
            <a:chExt cx="8712868" cy="5910229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02" y="871571"/>
              <a:ext cx="8712868" cy="591022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6" name="Prostokąt zaokrąglony 5"/>
            <p:cNvSpPr/>
            <p:nvPr/>
          </p:nvSpPr>
          <p:spPr>
            <a:xfrm>
              <a:off x="215757" y="3739793"/>
              <a:ext cx="2008745" cy="441789"/>
            </a:xfrm>
            <a:prstGeom prst="roundRect">
              <a:avLst>
                <a:gd name="adj" fmla="val 32946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463867" cy="794593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Informacje o egzaminie na stronach OKE</a:t>
            </a:r>
            <a:endParaRPr lang="pl-PL" b="1" dirty="0">
              <a:latin typeface="+mn-lt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4502" y="871570"/>
            <a:ext cx="6506218" cy="591022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Prostokąt zaokrąglony 3"/>
          <p:cNvSpPr/>
          <p:nvPr/>
        </p:nvSpPr>
        <p:spPr>
          <a:xfrm>
            <a:off x="6804994" y="5972953"/>
            <a:ext cx="5271248" cy="634701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Formuła 2015</a:t>
            </a: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zaokrąglony 17">
            <a:extLst>
              <a:ext uri="{FF2B5EF4-FFF2-40B4-BE49-F238E27FC236}">
                <a16:creationId xmlns="" xmlns:a16="http://schemas.microsoft.com/office/drawing/2014/main" id="{330CA8CC-F29F-4D16-BFEC-62728880B906}"/>
              </a:ext>
            </a:extLst>
          </p:cNvPr>
          <p:cNvSpPr/>
          <p:nvPr/>
        </p:nvSpPr>
        <p:spPr>
          <a:xfrm>
            <a:off x="6824134" y="3196357"/>
            <a:ext cx="5252108" cy="63470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Formuła 2023</a:t>
            </a: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36175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8200"/>
    </mc:Choice>
    <mc:Fallback>
      <p:transition spd="slow" advTm="10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4549" y="4783566"/>
            <a:ext cx="9144000" cy="1655762"/>
          </a:xfrm>
        </p:spPr>
        <p:txBody>
          <a:bodyPr/>
          <a:lstStyle/>
          <a:p>
            <a:r>
              <a:rPr lang="pl-PL" i="1" dirty="0"/>
              <a:t>Dziękuję za uwagę</a:t>
            </a:r>
          </a:p>
        </p:txBody>
      </p:sp>
    </p:spTree>
    <p:extLst>
      <p:ext uri="{BB962C8B-B14F-4D97-AF65-F5344CB8AC3E}">
        <p14:creationId xmlns="" xmlns:p14="http://schemas.microsoft.com/office/powerpoint/2010/main" val="1573054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6040"/>
    </mc:Choice>
    <mc:Fallback>
      <p:transition spd="slow" advTm="360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Egzamin maturalny  2023r.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Egzamin maturalny w 2023 roku jest przeprowadzany  z przedmiotów obowiązkowych oraz z przedmiotów dodatkowych. </a:t>
            </a:r>
          </a:p>
          <a:p>
            <a:r>
              <a:rPr lang="pl-PL" dirty="0" smtClean="0"/>
              <a:t>Składa się z części ustnej i pisemnej.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8058"/>
            <a:ext cx="10515600" cy="854075"/>
          </a:xfrm>
        </p:spPr>
        <p:txBody>
          <a:bodyPr/>
          <a:lstStyle/>
          <a:p>
            <a:r>
              <a:rPr lang="pl-PL" b="1" dirty="0"/>
              <a:t>Arkusze </a:t>
            </a:r>
            <a:r>
              <a:rPr lang="pl-PL" b="1" dirty="0" smtClean="0"/>
              <a:t>egzaminacyjne – formuła 2015</a:t>
            </a: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071" y="1412439"/>
            <a:ext cx="3114675" cy="44005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9333" y="1438897"/>
            <a:ext cx="3105150" cy="440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1540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3559"/>
    </mc:Choice>
    <mc:Fallback>
      <p:transition spd="slow" advTm="4355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463867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Deklaracje maturalne</a:t>
            </a:r>
            <a:endParaRPr lang="pl-PL" b="1" dirty="0">
              <a:latin typeface="+mn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12999" y="2036914"/>
            <a:ext cx="94064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>
              <a:latin typeface="Arial" panose="020B0604020202020204" pitchFamily="34" charset="0"/>
            </a:endParaRPr>
          </a:p>
          <a:p>
            <a:r>
              <a:rPr lang="pl-PL" sz="2400" dirty="0">
                <a:solidFill>
                  <a:srgbClr val="000000"/>
                </a:solidFill>
              </a:rPr>
              <a:t>Każdy zdający może złożyć deklarację przystąpienia do egzaminu maturalnego w 2023 r. w postaci papierowej albo w postaci elektronicznej. </a:t>
            </a:r>
          </a:p>
          <a:p>
            <a:r>
              <a:rPr lang="pl-PL" sz="2400" dirty="0">
                <a:solidFill>
                  <a:srgbClr val="000000"/>
                </a:solidFill>
              </a:rPr>
              <a:t>Zdający składa deklarację </a:t>
            </a:r>
            <a:r>
              <a:rPr lang="pl-PL" sz="2400" b="1" dirty="0">
                <a:solidFill>
                  <a:srgbClr val="000000"/>
                </a:solidFill>
              </a:rPr>
              <a:t>tylko w jednej z tych postaci</a:t>
            </a:r>
            <a:r>
              <a:rPr lang="pl-PL" sz="2400" dirty="0">
                <a:solidFill>
                  <a:srgbClr val="000000"/>
                </a:solidFill>
              </a:rPr>
              <a:t>.</a:t>
            </a:r>
          </a:p>
          <a:p>
            <a:endParaRPr lang="pl-PL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sz="2400" dirty="0"/>
          </a:p>
          <a:p>
            <a:r>
              <a:rPr lang="pl-PL" sz="2400" dirty="0"/>
              <a:t>Deklarację absolwent składa do dyrektora szkoły lub dyrektora OKE, nie później niż </a:t>
            </a:r>
            <a:r>
              <a:rPr lang="pl-PL" sz="2400" b="1" dirty="0"/>
              <a:t>do 7 lutego 2023 r. 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2395097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6159"/>
    </mc:Choice>
    <mc:Fallback>
      <p:transition spd="slow" advTm="5615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cs typeface="Arial" panose="020B0604020202020204" pitchFamily="34" charset="0"/>
              </a:rPr>
              <a:t>Przedmiot dodatkowy na egzaminie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44706"/>
            <a:ext cx="3455894" cy="530710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pl-PL" altLang="pl-PL" sz="2600" dirty="0" smtClean="0">
                <a:solidFill>
                  <a:srgbClr val="002060"/>
                </a:solidFill>
              </a:rPr>
              <a:t>język polski</a:t>
            </a:r>
          </a:p>
          <a:p>
            <a:pPr>
              <a:lnSpc>
                <a:spcPct val="120000"/>
              </a:lnSpc>
            </a:pPr>
            <a:r>
              <a:rPr lang="pl-PL" altLang="pl-PL" sz="2600" dirty="0" smtClean="0">
                <a:solidFill>
                  <a:srgbClr val="002060"/>
                </a:solidFill>
              </a:rPr>
              <a:t>matematyka</a:t>
            </a:r>
          </a:p>
          <a:p>
            <a:pPr>
              <a:lnSpc>
                <a:spcPct val="120000"/>
              </a:lnSpc>
            </a:pPr>
            <a:r>
              <a:rPr lang="pl-PL" altLang="pl-PL" sz="2600" dirty="0" smtClean="0">
                <a:solidFill>
                  <a:srgbClr val="002060"/>
                </a:solidFill>
              </a:rPr>
              <a:t>język obcy nowożytny</a:t>
            </a:r>
          </a:p>
          <a:p>
            <a:pPr>
              <a:lnSpc>
                <a:spcPct val="120000"/>
              </a:lnSpc>
            </a:pPr>
            <a:r>
              <a:rPr lang="pl-PL" altLang="pl-PL" sz="2600" dirty="0" smtClean="0">
                <a:solidFill>
                  <a:srgbClr val="002060"/>
                </a:solidFill>
              </a:rPr>
              <a:t>biologia</a:t>
            </a:r>
          </a:p>
          <a:p>
            <a:pPr>
              <a:lnSpc>
                <a:spcPct val="120000"/>
              </a:lnSpc>
            </a:pPr>
            <a:r>
              <a:rPr lang="pl-PL" altLang="pl-PL" sz="2600" dirty="0" smtClean="0">
                <a:solidFill>
                  <a:srgbClr val="002060"/>
                </a:solidFill>
              </a:rPr>
              <a:t>chemia</a:t>
            </a:r>
          </a:p>
          <a:p>
            <a:pPr>
              <a:lnSpc>
                <a:spcPct val="120000"/>
              </a:lnSpc>
            </a:pPr>
            <a:r>
              <a:rPr lang="pl-PL" altLang="pl-PL" sz="2600" dirty="0" smtClean="0">
                <a:solidFill>
                  <a:srgbClr val="002060"/>
                </a:solidFill>
              </a:rPr>
              <a:t>fizyka </a:t>
            </a:r>
            <a:endParaRPr lang="pl-PL" altLang="pl-PL" sz="26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pl-PL" altLang="pl-PL" sz="2600" dirty="0" smtClean="0">
                <a:solidFill>
                  <a:srgbClr val="002060"/>
                </a:solidFill>
              </a:rPr>
              <a:t>g</a:t>
            </a:r>
            <a:r>
              <a:rPr lang="pl-PL" altLang="pl-PL" sz="2600" dirty="0" smtClean="0">
                <a:solidFill>
                  <a:srgbClr val="002060"/>
                </a:solidFill>
              </a:rPr>
              <a:t>eografia</a:t>
            </a:r>
          </a:p>
          <a:p>
            <a:pPr>
              <a:lnSpc>
                <a:spcPct val="120000"/>
              </a:lnSpc>
            </a:pPr>
            <a:r>
              <a:rPr lang="pl-PL" altLang="pl-PL" sz="2600" dirty="0" smtClean="0">
                <a:solidFill>
                  <a:srgbClr val="002060"/>
                </a:solidFill>
              </a:rPr>
              <a:t>historia</a:t>
            </a:r>
          </a:p>
          <a:p>
            <a:pPr>
              <a:lnSpc>
                <a:spcPct val="120000"/>
              </a:lnSpc>
            </a:pPr>
            <a:r>
              <a:rPr lang="pl-PL" altLang="pl-PL" sz="2600" dirty="0" smtClean="0">
                <a:solidFill>
                  <a:srgbClr val="002060"/>
                </a:solidFill>
              </a:rPr>
              <a:t>w</a:t>
            </a:r>
            <a:r>
              <a:rPr lang="pl-PL" altLang="pl-PL" sz="2600" dirty="0" smtClean="0">
                <a:solidFill>
                  <a:srgbClr val="002060"/>
                </a:solidFill>
              </a:rPr>
              <a:t>iedza o społeczeństwie</a:t>
            </a:r>
          </a:p>
          <a:p>
            <a:pPr>
              <a:lnSpc>
                <a:spcPct val="120000"/>
              </a:lnSpc>
            </a:pPr>
            <a:endParaRPr lang="pl-PL" altLang="pl-PL" sz="9600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015317" y="1308848"/>
            <a:ext cx="4428565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rgbClr val="002060"/>
                </a:solidFill>
              </a:rPr>
              <a:t>informatyka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rgbClr val="002060"/>
                </a:solidFill>
              </a:rPr>
              <a:t>filozofia</a:t>
            </a:r>
            <a:endParaRPr lang="pl-PL" altLang="pl-PL" sz="2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rgbClr val="002060"/>
                </a:solidFill>
              </a:rPr>
              <a:t>historia sztuki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rgbClr val="002060"/>
                </a:solidFill>
              </a:rPr>
              <a:t>historia muzyki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rgbClr val="002060"/>
                </a:solidFill>
              </a:rPr>
              <a:t>język łaciński i kultura antyczna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rgbClr val="002060"/>
                </a:solidFill>
              </a:rPr>
              <a:t>język mniejszości etnicznej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rgbClr val="002060"/>
                </a:solidFill>
              </a:rPr>
              <a:t>język mniejszości narodowej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rgbClr val="002060"/>
                </a:solidFill>
              </a:rPr>
              <a:t>język regionalny (język kaszubski)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19481" y="5997388"/>
            <a:ext cx="546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b="1" dirty="0" smtClean="0">
                <a:solidFill>
                  <a:srgbClr val="FF0000"/>
                </a:solidFill>
                <a:latin typeface="Arial" charset="0"/>
              </a:rPr>
              <a:t>Można wybrać od 1 do 5 przedmiotów.</a:t>
            </a:r>
            <a:endParaRPr lang="pl-PL" altLang="pl-PL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463867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Przedmiot dodatkowy na egzaminie</a:t>
            </a:r>
            <a:endParaRPr lang="pl-PL" b="1" dirty="0">
              <a:latin typeface="+mn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50332" y="1088648"/>
            <a:ext cx="10938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>
              <a:latin typeface="Arial" panose="020B0604020202020204" pitchFamily="34" charset="0"/>
            </a:endParaRP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Prostokąt 3"/>
          <p:cNvSpPr/>
          <p:nvPr/>
        </p:nvSpPr>
        <p:spPr>
          <a:xfrm>
            <a:off x="2192866" y="1631653"/>
            <a:ext cx="96435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/>
          </a:p>
          <a:p>
            <a:r>
              <a:rPr lang="pl-PL" sz="2400" dirty="0">
                <a:solidFill>
                  <a:srgbClr val="000000"/>
                </a:solidFill>
              </a:rPr>
              <a:t>W 2023 r. absolwenci: </a:t>
            </a:r>
          </a:p>
          <a:p>
            <a:r>
              <a:rPr lang="pl-PL" sz="2400" dirty="0">
                <a:solidFill>
                  <a:srgbClr val="000000"/>
                </a:solidFill>
              </a:rPr>
              <a:t>1) wszystkich szkół przystępujący do egzaminu maturalnego w </a:t>
            </a:r>
            <a:r>
              <a:rPr lang="pl-PL" sz="2400" b="1" dirty="0">
                <a:solidFill>
                  <a:srgbClr val="7030A0"/>
                </a:solidFill>
              </a:rPr>
              <a:t>Formule 2023 </a:t>
            </a:r>
            <a:endParaRPr lang="pl-PL" sz="2400" dirty="0">
              <a:solidFill>
                <a:srgbClr val="7030A0"/>
              </a:solidFill>
            </a:endParaRPr>
          </a:p>
          <a:p>
            <a:r>
              <a:rPr lang="pl-PL" sz="2400" dirty="0">
                <a:solidFill>
                  <a:srgbClr val="000000"/>
                </a:solidFill>
              </a:rPr>
              <a:t>2) 4-letniego technikum (z lat 2006–2023) przystępujący do egzaminu maturalnego w </a:t>
            </a:r>
            <a:r>
              <a:rPr lang="pl-PL" sz="2400" b="1" dirty="0">
                <a:solidFill>
                  <a:schemeClr val="accent2"/>
                </a:solidFill>
              </a:rPr>
              <a:t>Formule 2015 </a:t>
            </a:r>
            <a:endParaRPr lang="pl-PL" sz="2400" dirty="0">
              <a:solidFill>
                <a:schemeClr val="accent2"/>
              </a:solidFill>
            </a:endParaRPr>
          </a:p>
          <a:p>
            <a:r>
              <a:rPr lang="pl-PL" sz="2400" dirty="0">
                <a:solidFill>
                  <a:srgbClr val="000000"/>
                </a:solidFill>
              </a:rPr>
              <a:t>3) branżowej szkoły II stopnia (z lat 2022–2023), którzy ukończyli kształcenie w branżowej szkole I stopnia jako absolwenci </a:t>
            </a:r>
            <a:r>
              <a:rPr lang="pl-PL" sz="2400" b="1" dirty="0">
                <a:solidFill>
                  <a:srgbClr val="000000"/>
                </a:solidFill>
              </a:rPr>
              <a:t>gimnazjum</a:t>
            </a:r>
            <a:r>
              <a:rPr lang="pl-PL" sz="2400" dirty="0">
                <a:solidFill>
                  <a:srgbClr val="000000"/>
                </a:solidFill>
              </a:rPr>
              <a:t>, przystępujący do egzaminu maturalnego w </a:t>
            </a:r>
            <a:r>
              <a:rPr lang="pl-PL" sz="2400" b="1" dirty="0">
                <a:solidFill>
                  <a:srgbClr val="FE7F00"/>
                </a:solidFill>
              </a:rPr>
              <a:t>Formule 2015</a:t>
            </a:r>
            <a:r>
              <a:rPr lang="pl-PL" sz="2400" b="1" dirty="0">
                <a:solidFill>
                  <a:srgbClr val="000000"/>
                </a:solidFill>
              </a:rPr>
              <a:t> </a:t>
            </a:r>
            <a:endParaRPr lang="pl-PL" sz="2400" dirty="0">
              <a:solidFill>
                <a:srgbClr val="000000"/>
              </a:solidFill>
            </a:endParaRPr>
          </a:p>
          <a:p>
            <a:endParaRPr lang="pl-PL" sz="2400" dirty="0">
              <a:solidFill>
                <a:srgbClr val="000000"/>
              </a:solidFill>
            </a:endParaRPr>
          </a:p>
          <a:p>
            <a:r>
              <a:rPr lang="pl-PL" sz="2400" b="1" dirty="0">
                <a:solidFill>
                  <a:srgbClr val="000000"/>
                </a:solidFill>
              </a:rPr>
              <a:t>nie mają obowiązku przystąpienia do egzaminu z jednego przedmiotu dodatkowego na poziomie rozszerzonym</a:t>
            </a:r>
            <a:r>
              <a:rPr lang="pl-PL" sz="2400" dirty="0">
                <a:solidFill>
                  <a:srgbClr val="000000"/>
                </a:solidFill>
              </a:rPr>
              <a:t>, jeżeli posiadają: 	</a:t>
            </a:r>
          </a:p>
        </p:txBody>
      </p:sp>
    </p:spTree>
    <p:extLst>
      <p:ext uri="{BB962C8B-B14F-4D97-AF65-F5344CB8AC3E}">
        <p14:creationId xmlns="" xmlns:p14="http://schemas.microsoft.com/office/powerpoint/2010/main" val="3928285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5311"/>
    </mc:Choice>
    <mc:Fallback>
      <p:transition spd="slow" advTm="6531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463867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Przedmiot dodatkowy na egzaminie</a:t>
            </a:r>
            <a:endParaRPr lang="pl-PL" b="1" dirty="0">
              <a:latin typeface="+mn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50332" y="1088648"/>
            <a:ext cx="10938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>
              <a:latin typeface="Arial" panose="020B0604020202020204" pitchFamily="34" charset="0"/>
            </a:endParaRP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Prostokąt 3"/>
          <p:cNvSpPr/>
          <p:nvPr/>
        </p:nvSpPr>
        <p:spPr>
          <a:xfrm>
            <a:off x="1303868" y="1257856"/>
            <a:ext cx="105155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0000"/>
                </a:solidFill>
              </a:rPr>
              <a:t>dyplom potwierdzający kwalifikacje zawodowe</a:t>
            </a:r>
            <a:r>
              <a:rPr lang="pl-PL" sz="2400" dirty="0">
                <a:solidFill>
                  <a:srgbClr val="000000"/>
                </a:solidFill>
              </a:rPr>
              <a:t> w zawodzie nauczanym na poziomie technika albo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0000"/>
                </a:solidFill>
              </a:rPr>
              <a:t>dyplom zawodowy w zawodzie nauczanym </a:t>
            </a:r>
            <a:r>
              <a:rPr lang="pl-PL" sz="2400" dirty="0">
                <a:solidFill>
                  <a:srgbClr val="000000"/>
                </a:solidFill>
              </a:rPr>
              <a:t>na poziomie technika, albo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0000"/>
                </a:solidFill>
              </a:rPr>
              <a:t>świadectwa potwierdzające kwalifikacje w zawodzie </a:t>
            </a:r>
            <a:r>
              <a:rPr lang="pl-PL" sz="2400" dirty="0">
                <a:solidFill>
                  <a:srgbClr val="000000"/>
                </a:solidFill>
              </a:rPr>
              <a:t>(wyłącznie lub łączone ze świadectwem czeladniczym) ze wszystkich kwalifikacji wyodrębnionych w danym zawodzie nauczanym na poziomie technika, albo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0000"/>
                </a:solidFill>
              </a:rPr>
              <a:t>certyfikaty kwalifikacji zawodowych </a:t>
            </a:r>
            <a:r>
              <a:rPr lang="pl-PL" sz="2400" dirty="0">
                <a:solidFill>
                  <a:srgbClr val="000000"/>
                </a:solidFill>
              </a:rPr>
              <a:t>(wyłącznie lub łączone ze świadectwem czeladniczym) ze wszystkich kwalifikacji wyodrębnionych w danym zawodzie nauczanym na poziomie technika, albo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0000"/>
                </a:solidFill>
              </a:rPr>
              <a:t>świadectwa potwierdzające kwalifikacje w zawodzie </a:t>
            </a:r>
            <a:r>
              <a:rPr lang="pl-PL" sz="2400" dirty="0">
                <a:solidFill>
                  <a:srgbClr val="000000"/>
                </a:solidFill>
              </a:rPr>
              <a:t>i certyfikaty kwalifikacji zawodowych, ze wszystkich kwalifikacji wyodrębnionych w danym zawodzie nauczanym na poziomie technika, umożliwiające uzyskanie dyplomu zawodowego w zawodzie nauczanym na poziomie technika. </a:t>
            </a:r>
          </a:p>
        </p:txBody>
      </p:sp>
    </p:spTree>
    <p:extLst>
      <p:ext uri="{BB962C8B-B14F-4D97-AF65-F5344CB8AC3E}">
        <p14:creationId xmlns="" xmlns:p14="http://schemas.microsoft.com/office/powerpoint/2010/main" val="410059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0119"/>
    </mc:Choice>
    <mc:Fallback>
      <p:transition spd="slow" advTm="401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99" y="85725"/>
            <a:ext cx="11463867" cy="830497"/>
          </a:xfrm>
        </p:spPr>
        <p:txBody>
          <a:bodyPr>
            <a:normAutofit/>
          </a:bodyPr>
          <a:lstStyle/>
          <a:p>
            <a:r>
              <a:rPr lang="pl-PL" b="1" dirty="0">
                <a:cs typeface="Arial" panose="020B0604020202020204" pitchFamily="34" charset="0"/>
              </a:rPr>
              <a:t>Przedmiot dodatkowy na egzaminie</a:t>
            </a:r>
            <a:endParaRPr lang="pl-PL" b="1" dirty="0">
              <a:latin typeface="+mn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50332" y="1088648"/>
            <a:ext cx="10938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>
              <a:latin typeface="Arial" panose="020B0604020202020204" pitchFamily="34" charset="0"/>
            </a:endParaRP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Prostokąt 3"/>
          <p:cNvSpPr/>
          <p:nvPr/>
        </p:nvSpPr>
        <p:spPr>
          <a:xfrm>
            <a:off x="1794932" y="1504146"/>
            <a:ext cx="100922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solidFill>
                  <a:srgbClr val="000000"/>
                </a:solidFill>
              </a:rPr>
              <a:t>Zdający w deklaracji przystąpienia do egzaminu maturalnego wskazują fakt posiadania dokumentów wymienionych na poprzednim slajdzie.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Absolwent, który w złożonej deklaracji przystąpienia do egzaminu maturalnego wskazał przedmiot dodatkowy na poziomie rozszerzonym, ale pomiędzy dniem złożenia deklaracji a </a:t>
            </a:r>
            <a:r>
              <a:rPr lang="pl-PL" sz="2400" b="1" dirty="0"/>
              <a:t>20 kwietnia 2023 r. </a:t>
            </a:r>
            <a:r>
              <a:rPr lang="pl-PL" sz="2400" dirty="0"/>
              <a:t>uzyskał dokumenty wymienione na slajdzie </a:t>
            </a:r>
            <a:r>
              <a:rPr lang="pl-PL" sz="2400" dirty="0" smtClean="0"/>
              <a:t>8. </a:t>
            </a:r>
            <a:r>
              <a:rPr lang="pl-PL" sz="2400" dirty="0"/>
              <a:t>może złożyć dyrektorowi szkoły lub dyrektorowi OKE, do którego składał deklarację maturalną, pisemną informację o rezygnacji z przystąpienia do egzaminu maturalnego z tego przedmiotu dodatkowego lub tych przedmiotów dodatkowych na poziomie rozszerzonym. </a:t>
            </a:r>
          </a:p>
          <a:p>
            <a:pPr algn="just"/>
            <a:r>
              <a:rPr lang="pl-PL" sz="2400" dirty="0"/>
              <a:t>Pisemną informację </a:t>
            </a:r>
            <a:r>
              <a:rPr lang="pl-PL" sz="2400" b="1" dirty="0"/>
              <a:t>(załącznik 5c) </a:t>
            </a:r>
            <a:r>
              <a:rPr lang="pl-PL" sz="2400" dirty="0"/>
              <a:t>należy złożyć nie później niż </a:t>
            </a:r>
            <a:r>
              <a:rPr lang="pl-PL" sz="2400" b="1" dirty="0"/>
              <a:t>do 20 kwietnia 2023 r. </a:t>
            </a:r>
            <a:r>
              <a:rPr lang="pl-PL" sz="2400" dirty="0"/>
              <a:t>Dyrektor szkoły niezwłocznie przekazuje tę informację do dyrektora OKE. </a:t>
            </a:r>
            <a:r>
              <a:rPr lang="pl-PL" sz="240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242016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6494"/>
    </mc:Choice>
    <mc:Fallback>
      <p:transition spd="slow" advTm="8649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1094</Words>
  <Application>Microsoft Office PowerPoint</Application>
  <PresentationFormat>Niestandardowy</PresentationFormat>
  <Paragraphs>147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Zasady przystępowania  do matury</vt:lpstr>
      <vt:lpstr>Matura w Formule 2015</vt:lpstr>
      <vt:lpstr>Egzamin maturalny  2023r.</vt:lpstr>
      <vt:lpstr>Arkusze egzaminacyjne – formuła 2015</vt:lpstr>
      <vt:lpstr>Deklaracje maturalne</vt:lpstr>
      <vt:lpstr>Przedmiot dodatkowy na egzaminie</vt:lpstr>
      <vt:lpstr>Przedmiot dodatkowy na egzaminie</vt:lpstr>
      <vt:lpstr>Przedmiot dodatkowy na egzaminie</vt:lpstr>
      <vt:lpstr>Przedmiot dodatkowy na egzaminie</vt:lpstr>
      <vt:lpstr>Laureaci i finaliści olimpiad przedmiotowych</vt:lpstr>
      <vt:lpstr>Opłaty za egzamin maturalny</vt:lpstr>
      <vt:lpstr>Opłaty za egzamin maturalny</vt:lpstr>
      <vt:lpstr>Dostosowanie warunków egzaminu</vt:lpstr>
      <vt:lpstr>Harmonogram zadań PZE</vt:lpstr>
      <vt:lpstr>Harmonogram zadań PZE</vt:lpstr>
      <vt:lpstr>Harmonogram zadań PZE</vt:lpstr>
      <vt:lpstr>Harmonogram sesji - SIOEO</vt:lpstr>
      <vt:lpstr>Harmonogram zadań PZE</vt:lpstr>
      <vt:lpstr>Harmonogram zadań PZE</vt:lpstr>
      <vt:lpstr>Powołanie zespołów przedmiotowych</vt:lpstr>
      <vt:lpstr>Powołanie zespołów nadzorujących</vt:lpstr>
      <vt:lpstr>Powołanie zespołów nadzorujących</vt:lpstr>
      <vt:lpstr>Powołanie zespołów przedmiotowych i nadzorujących</vt:lpstr>
      <vt:lpstr>Informacje o egzaminie na stronach OKE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Jolanta Wrześniak</dc:creator>
  <cp:lastModifiedBy>ZSISIM</cp:lastModifiedBy>
  <cp:revision>73</cp:revision>
  <dcterms:created xsi:type="dcterms:W3CDTF">2022-06-03T08:35:32Z</dcterms:created>
  <dcterms:modified xsi:type="dcterms:W3CDTF">2022-12-02T12:18:32Z</dcterms:modified>
</cp:coreProperties>
</file>