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sldIdLst>
    <p:sldId id="266" r:id="rId2"/>
    <p:sldId id="26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5720" autoAdjust="0"/>
  </p:normalViewPr>
  <p:slideViewPr>
    <p:cSldViewPr snapToGrid="0">
      <p:cViewPr>
        <p:scale>
          <a:sx n="68" d="100"/>
          <a:sy n="68" d="100"/>
        </p:scale>
        <p:origin x="-472" y="-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C9C6-912B-4014-B312-AC9DE35049FD}" type="datetimeFigureOut">
              <a:rPr lang="pl-PL" smtClean="0"/>
              <a:pPr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6F3-F10C-4643-830A-F12C8E1B2A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C9C6-912B-4014-B312-AC9DE35049FD}" type="datetimeFigureOut">
              <a:rPr lang="pl-PL" smtClean="0"/>
              <a:pPr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6F3-F10C-4643-830A-F12C8E1B2A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C9C6-912B-4014-B312-AC9DE35049FD}" type="datetimeFigureOut">
              <a:rPr lang="pl-PL" smtClean="0"/>
              <a:pPr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6F3-F10C-4643-830A-F12C8E1B2A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C9C6-912B-4014-B312-AC9DE35049FD}" type="datetimeFigureOut">
              <a:rPr lang="pl-PL" smtClean="0"/>
              <a:pPr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6F3-F10C-4643-830A-F12C8E1B2A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C9C6-912B-4014-B312-AC9DE35049FD}" type="datetimeFigureOut">
              <a:rPr lang="pl-PL" smtClean="0"/>
              <a:pPr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6F3-F10C-4643-830A-F12C8E1B2A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C9C6-912B-4014-B312-AC9DE35049FD}" type="datetimeFigureOut">
              <a:rPr lang="pl-PL" smtClean="0"/>
              <a:pPr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6F3-F10C-4643-830A-F12C8E1B2A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C9C6-912B-4014-B312-AC9DE35049FD}" type="datetimeFigureOut">
              <a:rPr lang="pl-PL" smtClean="0"/>
              <a:pPr/>
              <a:t>30.10.2023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6F3-F10C-4643-830A-F12C8E1B2A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C9C6-912B-4014-B312-AC9DE35049FD}" type="datetimeFigureOut">
              <a:rPr lang="pl-PL" smtClean="0"/>
              <a:pPr/>
              <a:t>30.10.2023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6F3-F10C-4643-830A-F12C8E1B2A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C9C6-912B-4014-B312-AC9DE35049FD}" type="datetimeFigureOut">
              <a:rPr lang="pl-PL" smtClean="0"/>
              <a:pPr/>
              <a:t>30.10.2023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6F3-F10C-4643-830A-F12C8E1B2A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C9C6-912B-4014-B312-AC9DE35049FD}" type="datetimeFigureOut">
              <a:rPr lang="pl-PL" smtClean="0"/>
              <a:pPr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6F3-F10C-4643-830A-F12C8E1B2A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7A14C9C6-912B-4014-B312-AC9DE35049FD}" type="datetimeFigureOut">
              <a:rPr lang="pl-PL" smtClean="0"/>
              <a:pPr/>
              <a:t>30.10.2023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C6F196F3-F10C-4643-830A-F12C8E1B2A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14C9C6-912B-4014-B312-AC9DE35049FD}" type="datetimeFigureOut">
              <a:rPr lang="pl-PL" smtClean="0"/>
              <a:pPr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6F196F3-F10C-4643-830A-F12C8E1B2AF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40526" y="1632857"/>
            <a:ext cx="10769600" cy="27823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9600" dirty="0" smtClean="0">
                <a:latin typeface="Cambria" pitchFamily="18" charset="0"/>
              </a:rPr>
              <a:t>ODKRYWAJ            </a:t>
            </a:r>
            <a:br>
              <a:rPr lang="pl-PL" sz="9600" dirty="0" smtClean="0">
                <a:latin typeface="Cambria" pitchFamily="18" charset="0"/>
              </a:rPr>
            </a:br>
            <a:r>
              <a:rPr lang="pl-PL" sz="9600" dirty="0" smtClean="0">
                <a:latin typeface="Cambria" pitchFamily="18" charset="0"/>
              </a:rPr>
              <a:t/>
            </a:r>
            <a:br>
              <a:rPr lang="pl-PL" sz="9600" dirty="0" smtClean="0">
                <a:latin typeface="Cambria" pitchFamily="18" charset="0"/>
              </a:rPr>
            </a:b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458" y="5342709"/>
            <a:ext cx="10769600" cy="1306285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Cambria" pitchFamily="18" charset="0"/>
              </a:rPr>
              <a:t>PROJEKT </a:t>
            </a:r>
            <a:r>
              <a:rPr lang="pl-PL" dirty="0" err="1" smtClean="0">
                <a:latin typeface="Cambria" pitchFamily="18" charset="0"/>
              </a:rPr>
              <a:t>ZSIŚiM</a:t>
            </a:r>
            <a:endParaRPr lang="pl-PL" dirty="0" smtClean="0">
              <a:latin typeface="Cambria" pitchFamily="18" charset="0"/>
            </a:endParaRPr>
          </a:p>
          <a:p>
            <a:endParaRPr lang="pl-PL" dirty="0" smtClean="0">
              <a:latin typeface="Cambria" pitchFamily="18" charset="0"/>
            </a:endParaRPr>
          </a:p>
          <a:p>
            <a:r>
              <a:rPr lang="pl-PL" dirty="0" smtClean="0">
                <a:latin typeface="Cambria" pitchFamily="18" charset="0"/>
              </a:rPr>
              <a:t>Alicja </a:t>
            </a:r>
            <a:r>
              <a:rPr lang="pl-PL" dirty="0" err="1" smtClean="0">
                <a:latin typeface="Cambria" pitchFamily="18" charset="0"/>
              </a:rPr>
              <a:t>Echary</a:t>
            </a:r>
            <a:r>
              <a:rPr lang="pl-PL" dirty="0" smtClean="0">
                <a:latin typeface="Cambria" pitchFamily="18" charset="0"/>
              </a:rPr>
              <a:t> </a:t>
            </a:r>
          </a:p>
          <a:p>
            <a:r>
              <a:rPr lang="pl-PL" dirty="0" smtClean="0">
                <a:latin typeface="Cambria" pitchFamily="18" charset="0"/>
              </a:rPr>
              <a:t>Małgorzata Kalinowska</a:t>
            </a:r>
          </a:p>
          <a:p>
            <a:r>
              <a:rPr lang="pl-PL" dirty="0" smtClean="0">
                <a:latin typeface="Cambria" pitchFamily="18" charset="0"/>
              </a:rPr>
              <a:t>Renata Walczak </a:t>
            </a:r>
            <a:endParaRPr lang="pl-PL" dirty="0">
              <a:latin typeface="Cambria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3.googleusercontent.com/pab6XvnMQE3H0IlYVnWGmaSEYp7Yr7KTuFP0Q1AQwwIyOvR_Z9vyH7z7ZEcGQn_2vBrxxIoCJHlE7JaHjPkcDGVIWFa5zIAFef1ORH2pxf-2f1iME3ZHDEC2wxsyW8cdg5Y9Ijh7wZW-gTtJF3BxKV-KcirdaXP2dSB9WKTsEnNxwrA-bRipdZ4uIYtNo1yytBYTnOl2X2ddTJ5Y2tzGKaRX4iQ7Hg8n7ObsxbuSPvXJTxm4H9ODn7yjXUR5obgm-Odzu89x8xdj24YFim-4bprNrYXYJzto07jJpRcnYZaCXypfFVd8c7TT6DF_eWYDJLIrIu7GppPE8Lufiv1vD5Cp9PKKpCHEBcHwXT8q1Kpsg01K-6ReVbvbA5KDqipmGHx6pT9Egm8lUuzcPow5rCsxvZoaiREQRH8rO5wJzNZ0VALWsMvQf6HCJQpxnBp-Vfx3arsgCjtGV1wepGJFXxJaCK5tK5bvsRNLKGXVKhh1tZ0K2ifKWT7DgnQw5v0y6s6f0mGf8j9ggfW6yZ9Ep1c8EuhPhtpeyD4LZTDUJr6wHHvlCFlsEj6Wxh-u2e-7i_Vqk_zG-LeIyt54sNPRrmfDW6I0Mq8s8dEqMlNTwDCvFt6AN9l80NeaMZbtyKnaAmPuBd1biMlsxsTqeYxo9hezCUDcnUN78LHQ_SR5dhOmyK8dGF-WXWlhM8Hc=w974-h730-no?authuser=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3202998" y="781174"/>
            <a:ext cx="5393094" cy="676055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Cambria" pitchFamily="18" charset="0"/>
                <a:ea typeface="Cambria" pitchFamily="18" charset="0"/>
                <a:cs typeface="Calibri" pitchFamily="34" charset="0"/>
              </a:rPr>
              <a:t>ODKRYWAJ</a:t>
            </a:r>
            <a:endParaRPr lang="pl-PL" sz="6000" dirty="0"/>
          </a:p>
        </p:txBody>
      </p:sp>
      <p:sp>
        <p:nvSpPr>
          <p:cNvPr id="3" name="AutoShape 2" descr="IMG_22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51096" y="525126"/>
            <a:ext cx="10875264" cy="1368987"/>
          </a:xfrm>
        </p:spPr>
        <p:txBody>
          <a:bodyPr>
            <a:normAutofit/>
          </a:bodyPr>
          <a:lstStyle/>
          <a:p>
            <a:r>
              <a:rPr lang="pl-PL" sz="7200" dirty="0" smtClean="0">
                <a:latin typeface="Cambria" pitchFamily="18" charset="0"/>
              </a:rPr>
              <a:t>ERASMUS+             FERS</a:t>
            </a:r>
            <a:endParaRPr lang="pl-PL" sz="7200" dirty="0">
              <a:latin typeface="Cambria" pitchFamily="18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1384662" y="2756262"/>
            <a:ext cx="9862457" cy="1789611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Cambria" pitchFamily="18" charset="0"/>
              </a:rPr>
              <a:t>Fundusze Europejskie dla Rozwoju Społecznego </a:t>
            </a:r>
            <a:endParaRPr lang="pl-PL" sz="3200" dirty="0" smtClean="0">
              <a:latin typeface="Cambria" pitchFamily="18" charset="0"/>
            </a:endParaRPr>
          </a:p>
          <a:p>
            <a:r>
              <a:rPr lang="pl-PL" sz="3200" dirty="0" smtClean="0">
                <a:latin typeface="Cambria" pitchFamily="18" charset="0"/>
              </a:rPr>
              <a:t>(</a:t>
            </a:r>
            <a:r>
              <a:rPr lang="pl-PL" sz="3200" dirty="0" smtClean="0">
                <a:latin typeface="Cambria" pitchFamily="18" charset="0"/>
              </a:rPr>
              <a:t>w ramach projektu „Ponadnarodowa mobilność uczniów i absolwentów oraz kadry kształcenia zawodowego”)</a:t>
            </a:r>
            <a:endParaRPr lang="pl-PL" sz="3200" dirty="0"/>
          </a:p>
        </p:txBody>
      </p:sp>
      <p:sp>
        <p:nvSpPr>
          <p:cNvPr id="4" name="Strzałka w prawo 3"/>
          <p:cNvSpPr/>
          <p:nvPr/>
        </p:nvSpPr>
        <p:spPr>
          <a:xfrm>
            <a:off x="6165667" y="12148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latin typeface="Cambria" pitchFamily="18" charset="0"/>
                <a:ea typeface="Cambria" pitchFamily="18" charset="0"/>
                <a:cs typeface="Calibri" pitchFamily="34" charset="0"/>
              </a:rPr>
              <a:t>ODKRYWAJ</a:t>
            </a:r>
            <a:endParaRPr lang="pl-PL" sz="5400" dirty="0">
              <a:latin typeface="Cambria" pitchFamily="18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2697" y="2142308"/>
            <a:ext cx="115083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Cambria" pitchFamily="18" charset="0"/>
              </a:rPr>
              <a:t>Data rozpoczęcia projektu:</a:t>
            </a:r>
            <a:r>
              <a:rPr lang="pl-PL" sz="3200" dirty="0" smtClean="0">
                <a:latin typeface="Cambria" pitchFamily="18" charset="0"/>
              </a:rPr>
              <a:t> 1.07.2023</a:t>
            </a:r>
          </a:p>
          <a:p>
            <a:endParaRPr lang="pl-PL" sz="3200" dirty="0" smtClean="0">
              <a:latin typeface="Cambria" pitchFamily="18" charset="0"/>
            </a:endParaRPr>
          </a:p>
          <a:p>
            <a:r>
              <a:rPr lang="pl-PL" sz="3200" b="1" dirty="0" smtClean="0">
                <a:latin typeface="Cambria" pitchFamily="18" charset="0"/>
              </a:rPr>
              <a:t>Czas trwania projektu: </a:t>
            </a:r>
            <a:r>
              <a:rPr lang="pl-PL" sz="3200" dirty="0" smtClean="0">
                <a:latin typeface="Cambria" pitchFamily="18" charset="0"/>
              </a:rPr>
              <a:t>18 miesięcy</a:t>
            </a:r>
          </a:p>
          <a:p>
            <a:endParaRPr lang="pl-PL" sz="3200" dirty="0" smtClean="0">
              <a:latin typeface="Cambria" pitchFamily="18" charset="0"/>
            </a:endParaRPr>
          </a:p>
          <a:p>
            <a:r>
              <a:rPr lang="pl-PL" sz="3200" b="1" dirty="0" smtClean="0">
                <a:latin typeface="Cambria" pitchFamily="18" charset="0"/>
              </a:rPr>
              <a:t>Data zakończenia projektu:</a:t>
            </a:r>
            <a:r>
              <a:rPr lang="pl-PL" sz="3200" dirty="0" smtClean="0">
                <a:latin typeface="Cambria" pitchFamily="18" charset="0"/>
              </a:rPr>
              <a:t> 31.12.2024</a:t>
            </a:r>
          </a:p>
          <a:p>
            <a:endParaRPr lang="pl-PL" sz="3200" dirty="0" smtClean="0">
              <a:latin typeface="Cambria" pitchFamily="18" charset="0"/>
            </a:endParaRPr>
          </a:p>
          <a:p>
            <a:r>
              <a:rPr lang="pl-PL" sz="3200" b="1" dirty="0" smtClean="0">
                <a:latin typeface="Cambria" pitchFamily="18" charset="0"/>
              </a:rPr>
              <a:t>Liczba uczestników: </a:t>
            </a:r>
            <a:r>
              <a:rPr lang="pl-PL" sz="3200" dirty="0" smtClean="0">
                <a:latin typeface="Cambria" pitchFamily="18" charset="0"/>
              </a:rPr>
              <a:t>30 uczniów + 4 opiekunów</a:t>
            </a:r>
            <a:endParaRPr lang="pl-PL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Cambria" pitchFamily="18" charset="0"/>
                <a:ea typeface="Cambria" pitchFamily="18" charset="0"/>
                <a:cs typeface="Calibri" pitchFamily="34" charset="0"/>
              </a:rPr>
              <a:t>ODKRYWAJ</a:t>
            </a:r>
            <a:endParaRPr lang="pl-PL" sz="6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13509" y="1711234"/>
            <a:ext cx="1158675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Cambria" pitchFamily="18" charset="0"/>
              </a:rPr>
              <a:t>Instytucje przyjmujące:</a:t>
            </a:r>
          </a:p>
          <a:p>
            <a:endParaRPr lang="pl-PL" sz="3200" b="1" dirty="0" smtClean="0">
              <a:latin typeface="Cambria" pitchFamily="18" charset="0"/>
            </a:endParaRPr>
          </a:p>
          <a:p>
            <a:pPr algn="ctr"/>
            <a:r>
              <a:rPr lang="pl-PL" sz="3600" b="1" dirty="0" smtClean="0">
                <a:latin typeface="Cambria" pitchFamily="18" charset="0"/>
                <a:ea typeface="Cambria" pitchFamily="18" charset="0"/>
              </a:rPr>
              <a:t>Greek </a:t>
            </a:r>
            <a:r>
              <a:rPr lang="pl-PL" sz="3600" b="1" dirty="0" err="1" smtClean="0">
                <a:latin typeface="Cambria" pitchFamily="18" charset="0"/>
                <a:ea typeface="Cambria" pitchFamily="18" charset="0"/>
              </a:rPr>
              <a:t>Culture</a:t>
            </a:r>
            <a:r>
              <a:rPr lang="pl-PL" sz="3600" b="1" dirty="0" smtClean="0">
                <a:latin typeface="Cambria" pitchFamily="18" charset="0"/>
                <a:ea typeface="Cambria" pitchFamily="18" charset="0"/>
              </a:rPr>
              <a:t> and </a:t>
            </a:r>
            <a:r>
              <a:rPr lang="pl-PL" sz="3600" b="1" dirty="0" err="1" smtClean="0">
                <a:latin typeface="Cambria" pitchFamily="18" charset="0"/>
                <a:ea typeface="Cambria" pitchFamily="18" charset="0"/>
              </a:rPr>
              <a:t>Education</a:t>
            </a:r>
            <a:endParaRPr lang="pl-PL" sz="3600" b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pl-PL" sz="3200" dirty="0" smtClean="0">
                <a:latin typeface="Cambria" pitchFamily="18" charset="0"/>
                <a:ea typeface="Cambria" pitchFamily="18" charset="0"/>
              </a:rPr>
              <a:t>M. </a:t>
            </a:r>
            <a:r>
              <a:rPr lang="pl-PL" sz="3200" dirty="0" err="1" smtClean="0">
                <a:latin typeface="Cambria" pitchFamily="18" charset="0"/>
                <a:ea typeface="Cambria" pitchFamily="18" charset="0"/>
              </a:rPr>
              <a:t>Alexandrou</a:t>
            </a:r>
            <a:r>
              <a:rPr lang="pl-PL" sz="3200" dirty="0" smtClean="0">
                <a:latin typeface="Cambria" pitchFamily="18" charset="0"/>
                <a:ea typeface="Cambria" pitchFamily="18" charset="0"/>
              </a:rPr>
              <a:t> 2, 60065, </a:t>
            </a:r>
            <a:r>
              <a:rPr lang="pl-PL" sz="3200" dirty="0" err="1" smtClean="0">
                <a:latin typeface="Cambria" pitchFamily="18" charset="0"/>
                <a:ea typeface="Cambria" pitchFamily="18" charset="0"/>
              </a:rPr>
              <a:t>Nei</a:t>
            </a:r>
            <a:r>
              <a:rPr lang="pl-PL" sz="3200" dirty="0" smtClean="0">
                <a:latin typeface="Cambria" pitchFamily="18" charset="0"/>
                <a:ea typeface="Cambria" pitchFamily="18" charset="0"/>
              </a:rPr>
              <a:t> Pori</a:t>
            </a:r>
            <a:r>
              <a:rPr lang="pl-PL" sz="36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pl-PL" sz="3600" b="1" dirty="0" smtClean="0">
                <a:latin typeface="Cambria" pitchFamily="18" charset="0"/>
                <a:ea typeface="Cambria" pitchFamily="18" charset="0"/>
              </a:rPr>
              <a:t>Grecja</a:t>
            </a:r>
          </a:p>
          <a:p>
            <a:pPr algn="ctr"/>
            <a:endParaRPr lang="pl-PL" sz="3200" b="1" dirty="0" smtClean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en-GB" sz="3600" b="1" dirty="0" err="1" smtClean="0">
                <a:latin typeface="Cambria" pitchFamily="18" charset="0"/>
                <a:ea typeface="Cambria" pitchFamily="18" charset="0"/>
              </a:rPr>
              <a:t>EduPlus</a:t>
            </a:r>
            <a:r>
              <a:rPr lang="en-GB" sz="3600" dirty="0" smtClean="0">
                <a:latin typeface="Cambria" pitchFamily="18" charset="0"/>
                <a:ea typeface="Cambria" pitchFamily="18" charset="0"/>
              </a:rPr>
              <a:t>  </a:t>
            </a:r>
            <a:endParaRPr lang="pl-PL" sz="3600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es-ES" sz="3200" dirty="0" smtClean="0">
                <a:latin typeface="Cambria" pitchFamily="18" charset="0"/>
                <a:ea typeface="Cambria" pitchFamily="18" charset="0"/>
              </a:rPr>
              <a:t>Rua Nossa Senhora de Fátima, nº7, Adaúfe, 4710-262, Braga</a:t>
            </a:r>
            <a:endParaRPr lang="pl-PL" sz="3200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en-GB" sz="3600" b="1" dirty="0" smtClean="0">
                <a:latin typeface="Cambria" pitchFamily="18" charset="0"/>
                <a:ea typeface="Cambria" pitchFamily="18" charset="0"/>
              </a:rPr>
              <a:t>Portugal</a:t>
            </a:r>
            <a:r>
              <a:rPr lang="pl-PL" sz="3600" b="1" dirty="0" err="1" smtClean="0">
                <a:latin typeface="Cambria" pitchFamily="18" charset="0"/>
                <a:ea typeface="Cambria" pitchFamily="18" charset="0"/>
              </a:rPr>
              <a:t>ia</a:t>
            </a:r>
            <a:endParaRPr lang="pl-PL" sz="3600" b="1" dirty="0" smtClean="0">
              <a:latin typeface="Cambria" pitchFamily="18" charset="0"/>
              <a:ea typeface="Cambria" pitchFamily="18" charset="0"/>
            </a:endParaRPr>
          </a:p>
          <a:p>
            <a:endParaRPr lang="pl-PL" sz="3200" b="1" dirty="0" smtClean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  <a:p>
            <a:endParaRPr lang="pl-PL" sz="3200" b="1" dirty="0" smtClean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  <a:p>
            <a:endParaRPr lang="pl-PL" sz="3200" dirty="0" smtClean="0">
              <a:latin typeface="Cambri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sz="32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Cambria" pitchFamily="18" charset="0"/>
                <a:ea typeface="Cambria" pitchFamily="18" charset="0"/>
                <a:cs typeface="Calibri" pitchFamily="34" charset="0"/>
              </a:rPr>
              <a:t>ODKRYWAJ</a:t>
            </a:r>
            <a:endParaRPr lang="pl-PL" sz="6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5942" y="1959428"/>
            <a:ext cx="117957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Cambria" pitchFamily="18" charset="0"/>
              </a:rPr>
              <a:t>Szkolny Zespół ds. projektów Erasmus+:</a:t>
            </a:r>
          </a:p>
          <a:p>
            <a:endParaRPr lang="pl-PL" sz="2000" b="1" dirty="0" smtClean="0">
              <a:latin typeface="Cambria" pitchFamily="18" charset="0"/>
            </a:endParaRPr>
          </a:p>
          <a:p>
            <a:pPr algn="ctr"/>
            <a:r>
              <a:rPr lang="pl-PL" sz="2400" b="1" dirty="0" smtClean="0">
                <a:latin typeface="Cambria" pitchFamily="18" charset="0"/>
              </a:rPr>
              <a:t> </a:t>
            </a:r>
            <a:r>
              <a:rPr lang="pl-PL" sz="3200" b="1" dirty="0" smtClean="0">
                <a:latin typeface="Cambria" pitchFamily="18" charset="0"/>
              </a:rPr>
              <a:t>dyrektor Szkoły: </a:t>
            </a:r>
            <a:r>
              <a:rPr lang="pl-PL" sz="3200" dirty="0" smtClean="0">
                <a:latin typeface="Cambria" pitchFamily="18" charset="0"/>
              </a:rPr>
              <a:t>Barbara Lesińska</a:t>
            </a:r>
          </a:p>
          <a:p>
            <a:pPr algn="ctr"/>
            <a:r>
              <a:rPr lang="pl-PL" sz="3200" b="1" dirty="0" smtClean="0">
                <a:latin typeface="Cambria" pitchFamily="18" charset="0"/>
              </a:rPr>
              <a:t> wicedyrektor: </a:t>
            </a:r>
            <a:r>
              <a:rPr lang="pl-PL" sz="3200" dirty="0" smtClean="0">
                <a:latin typeface="Cambria" pitchFamily="18" charset="0"/>
              </a:rPr>
              <a:t>Justyna Kozera</a:t>
            </a:r>
          </a:p>
          <a:p>
            <a:pPr algn="ctr"/>
            <a:r>
              <a:rPr lang="pl-PL" sz="3200" b="1" dirty="0" smtClean="0">
                <a:latin typeface="Cambria" pitchFamily="18" charset="0"/>
              </a:rPr>
              <a:t> koordynator: </a:t>
            </a:r>
            <a:r>
              <a:rPr lang="pl-PL" sz="3200" dirty="0" smtClean="0">
                <a:latin typeface="Cambria" pitchFamily="18" charset="0"/>
              </a:rPr>
              <a:t>Renata Walczak</a:t>
            </a:r>
          </a:p>
          <a:p>
            <a:pPr algn="ctr"/>
            <a:r>
              <a:rPr lang="pl-PL" sz="3200" b="1" dirty="0" smtClean="0">
                <a:latin typeface="Cambria" pitchFamily="18" charset="0"/>
              </a:rPr>
              <a:t> ewaluacja: </a:t>
            </a:r>
            <a:r>
              <a:rPr lang="pl-PL" sz="3200" dirty="0" smtClean="0">
                <a:latin typeface="Cambria" pitchFamily="18" charset="0"/>
              </a:rPr>
              <a:t>Małgorzata Kalinowska</a:t>
            </a:r>
          </a:p>
          <a:p>
            <a:pPr algn="ctr"/>
            <a:r>
              <a:rPr lang="pl-PL" sz="3200" b="1" dirty="0" smtClean="0">
                <a:latin typeface="Cambria" pitchFamily="18" charset="0"/>
              </a:rPr>
              <a:t> upowszechnianie: </a:t>
            </a:r>
            <a:r>
              <a:rPr lang="pl-PL" sz="3200" dirty="0" smtClean="0">
                <a:latin typeface="Cambria" pitchFamily="18" charset="0"/>
              </a:rPr>
              <a:t>Alicja </a:t>
            </a:r>
            <a:r>
              <a:rPr lang="pl-PL" sz="3200" dirty="0" err="1" smtClean="0">
                <a:latin typeface="Cambria" pitchFamily="18" charset="0"/>
              </a:rPr>
              <a:t>Echary</a:t>
            </a:r>
            <a:endParaRPr lang="pl-PL" sz="3200" dirty="0" smtClean="0">
              <a:latin typeface="Cambria" pitchFamily="18" charset="0"/>
            </a:endParaRPr>
          </a:p>
          <a:p>
            <a:endParaRPr lang="pl-PL" sz="2400" b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Cambria" pitchFamily="18" charset="0"/>
                <a:ea typeface="Cambria" pitchFamily="18" charset="0"/>
                <a:cs typeface="Calibri" pitchFamily="34" charset="0"/>
              </a:rPr>
              <a:t>ODKRYWAJ</a:t>
            </a:r>
            <a:endParaRPr lang="pl-PL" sz="6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5942" y="1959428"/>
            <a:ext cx="117957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Cambria" pitchFamily="18" charset="0"/>
              </a:rPr>
              <a:t>OPIS PROJEKTU:</a:t>
            </a:r>
          </a:p>
          <a:p>
            <a:pPr algn="ctr"/>
            <a:endParaRPr lang="pl-PL" sz="2800" b="1" dirty="0" smtClean="0">
              <a:latin typeface="Cambria" pitchFamily="18" charset="0"/>
            </a:endParaRPr>
          </a:p>
          <a:p>
            <a:pPr algn="ctr"/>
            <a:r>
              <a:rPr lang="pl-PL" sz="2800" b="1" dirty="0" smtClean="0">
                <a:latin typeface="Cambria" pitchFamily="18" charset="0"/>
              </a:rPr>
              <a:t> </a:t>
            </a:r>
          </a:p>
          <a:p>
            <a:pPr algn="ctr"/>
            <a:endParaRPr lang="pl-PL" sz="2000" dirty="0" smtClean="0">
              <a:latin typeface="Cambria" pitchFamily="18" charset="0"/>
            </a:endParaRPr>
          </a:p>
          <a:p>
            <a:pPr algn="ctr"/>
            <a:endParaRPr lang="pl-PL" sz="2000" dirty="0" smtClean="0">
              <a:latin typeface="Cambria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2725364"/>
            <a:ext cx="1219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 smtClean="0">
                <a:latin typeface="Calibri" pitchFamily="34" charset="0"/>
                <a:ea typeface="Calibri" pitchFamily="34" charset="0"/>
                <a:cs typeface="FreeSans" charset="-18"/>
              </a:rPr>
              <a:t>Realizacja projektu "Odkrywaj" umożliwi 30 uczniom </a:t>
            </a:r>
            <a:r>
              <a:rPr lang="pl-PL" sz="1400" dirty="0" err="1" smtClean="0">
                <a:latin typeface="Calibri" pitchFamily="34" charset="0"/>
                <a:ea typeface="Calibri" pitchFamily="34" charset="0"/>
                <a:cs typeface="FreeSans" charset="-18"/>
              </a:rPr>
              <a:t>ZSIŚiM</a:t>
            </a:r>
            <a:r>
              <a:rPr lang="pl-PL" sz="1400" dirty="0" smtClean="0">
                <a:latin typeface="Calibri" pitchFamily="34" charset="0"/>
                <a:ea typeface="Calibri" pitchFamily="34" charset="0"/>
                <a:cs typeface="FreeSans" charset="-18"/>
              </a:rPr>
              <a:t> (kształcących się w zawodach: technik urządzeń i systemów energetyki odnawialne, technik reklamy, technik architektury krajobrazu, technik ogrodnik, technik usług fryzjerskich) realizację programu praktyk zawodowych przewidzianych w Szkolnym Planie Nauczania za granicą, co stanowi poszerzenie oferty edukacyjnej Szkoły. Realizacja praktyk w innych krajach Unii Europejskiej pozwoli na: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l-PL" sz="1400" dirty="0" smtClean="0">
              <a:latin typeface="Calibri" pitchFamily="34" charset="0"/>
              <a:ea typeface="Calibri" pitchFamily="34" charset="0"/>
              <a:cs typeface="FreeSans" charset="-1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 smtClean="0">
                <a:latin typeface="Calibri" pitchFamily="34" charset="0"/>
                <a:ea typeface="Calibri" pitchFamily="34" charset="0"/>
                <a:cs typeface="FreeSans" charset="-18"/>
              </a:rPr>
              <a:t>1.Podniesienie i dostosowanie kompetencji zawodowych uczniów do wymogów europejskiego rynku pracy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 smtClean="0">
                <a:latin typeface="Calibri" pitchFamily="34" charset="0"/>
                <a:ea typeface="Calibri" pitchFamily="34" charset="0"/>
                <a:cs typeface="FreeSans" charset="-18"/>
              </a:rPr>
              <a:t>2. Podwyższenie umiejętności uczniów niezbędnych do osiągnięcia jak najwyższych wyników na egzaminach zawodowych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 smtClean="0">
                <a:latin typeface="Calibri" pitchFamily="34" charset="0"/>
                <a:ea typeface="Calibri" pitchFamily="34" charset="0"/>
                <a:cs typeface="FreeSans" charset="-18"/>
              </a:rPr>
              <a:t>3. Uzyskanie dokumentów i certyfikatów w przejrzysty sposób potwierdzających zdobyte przez uczniów kompetencje – co zwiększy ich konkurencyjność na rynku pracy.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Podczas czterotygodniowych praktyk zawodowych zorganizowanych we współpracy z instytucjami pośredniczącymi Greek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 </a:t>
            </a:r>
            <a:r>
              <a:rPr kumimoji="0" lang="pl-PL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Culture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 and </a:t>
            </a:r>
            <a:r>
              <a:rPr kumimoji="0" lang="pl-PL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Education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oraz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EduPlus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 uczniowie będą podnosić swoje kwalifikacje zawodowe w starannie dobranych, specjalistycznych firmach i przedsiębiorstwach w </a:t>
            </a:r>
            <a:r>
              <a:rPr lang="pl-PL" sz="1400" dirty="0" smtClean="0">
                <a:latin typeface="Calibri" pitchFamily="34" charset="0"/>
                <a:ea typeface="Calibri" pitchFamily="34" charset="0"/>
                <a:cs typeface="FreeSans" charset="-18"/>
              </a:rPr>
              <a:t>Grecji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 i Portugalii.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W ramach szkolenia kulturowego stażyści poznają dziedzictwo kulturowe i historyczne </a:t>
            </a:r>
            <a:r>
              <a:rPr lang="pl-PL" sz="1400" dirty="0" smtClean="0">
                <a:latin typeface="Calibri" pitchFamily="34" charset="0"/>
                <a:ea typeface="Calibri" pitchFamily="34" charset="0"/>
                <a:cs typeface="FreeSans" charset="-18"/>
              </a:rPr>
              <a:t>Grecji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 i Portugalii oraz podstawy języka greckiego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 i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portugalskiego - zgodnie z miejscem odbywania stażu. Natomiast w ramach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FreeSans" charset="-18"/>
              </a:rPr>
              <a:t>przygotowania przed wyjazdem na staż, uczniowie wezmą udział w następujących szkoleniach: językowym, kulturowym, pedagogiczno-zawodowym oraz kursach BHP i pierwszej pomocy.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Cambria" pitchFamily="18" charset="0"/>
                <a:ea typeface="Cambria" pitchFamily="18" charset="0"/>
                <a:cs typeface="Calibri" pitchFamily="34" charset="0"/>
              </a:rPr>
              <a:t>ODKRYWAJ</a:t>
            </a:r>
            <a:endParaRPr lang="pl-PL" sz="6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82879" y="1718132"/>
            <a:ext cx="117957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Cambria" pitchFamily="18" charset="0"/>
              </a:rPr>
              <a:t>ZASADY REKRUTACJI:</a:t>
            </a:r>
          </a:p>
          <a:p>
            <a:pPr algn="ctr"/>
            <a:endParaRPr lang="pl-PL" sz="2800" b="1" dirty="0" smtClean="0">
              <a:latin typeface="Cambria" pitchFamily="18" charset="0"/>
            </a:endParaRPr>
          </a:p>
          <a:p>
            <a:r>
              <a:rPr lang="pl-PL" sz="2000" dirty="0" smtClean="0">
                <a:latin typeface="Cambria" pitchFamily="18" charset="0"/>
              </a:rPr>
              <a:t>Podstawę rekrutacji uczniów będą stanowić następujące kryteria:</a:t>
            </a:r>
          </a:p>
          <a:p>
            <a:r>
              <a:rPr lang="pl-PL" sz="2000" dirty="0" smtClean="0">
                <a:latin typeface="Cambria" pitchFamily="18" charset="0"/>
              </a:rPr>
              <a:t>• średnia ocen z semestru poprzedzającego rekrutację/w którym trwa proces rekrutacji</a:t>
            </a:r>
          </a:p>
          <a:p>
            <a:r>
              <a:rPr lang="pl-PL" sz="2000" dirty="0" smtClean="0">
                <a:latin typeface="Cambria" pitchFamily="18" charset="0"/>
              </a:rPr>
              <a:t>• ocena zachowania, która nie może być niższa niż „poprawna”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Cambria" pitchFamily="18" charset="0"/>
              </a:rPr>
              <a:t> frekwencja, która nie może być niższa niż 75%</a:t>
            </a:r>
          </a:p>
          <a:p>
            <a:r>
              <a:rPr lang="pl-PL" sz="2000" dirty="0" smtClean="0">
                <a:latin typeface="Cambria" pitchFamily="18" charset="0"/>
              </a:rPr>
              <a:t>• wynik testu z języka angielskiego</a:t>
            </a:r>
          </a:p>
          <a:p>
            <a:r>
              <a:rPr lang="pl-PL" sz="2000" dirty="0" smtClean="0">
                <a:latin typeface="Cambria" pitchFamily="18" charset="0"/>
              </a:rPr>
              <a:t>• udział w konkursach przedmiotowych na szczeblu co najmniej wojewódzkim</a:t>
            </a:r>
          </a:p>
          <a:p>
            <a:r>
              <a:rPr lang="pl-PL" sz="2000" dirty="0" smtClean="0">
                <a:latin typeface="Cambria" pitchFamily="18" charset="0"/>
              </a:rPr>
              <a:t>• tytuł finalisty lub laureata w konkursie przedmiotowym</a:t>
            </a:r>
          </a:p>
          <a:p>
            <a:r>
              <a:rPr lang="pl-PL" sz="2000" dirty="0" smtClean="0">
                <a:latin typeface="Cambria" pitchFamily="18" charset="0"/>
              </a:rPr>
              <a:t>• zadania dla uczniów sprawdzające ich zaangażowanie, rzetelność i terminowość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Cambria" pitchFamily="18" charset="0"/>
              </a:rPr>
              <a:t> opinia nauczyciela praktycznej nauki zawodu</a:t>
            </a:r>
          </a:p>
          <a:p>
            <a:r>
              <a:rPr lang="pl-PL" sz="2000" dirty="0" smtClean="0">
                <a:latin typeface="Cambria" pitchFamily="18" charset="0"/>
              </a:rPr>
              <a:t>Dodatkowo punktowana będzie udokumentowana trudna sytuacja materialna ucznia  /konieczność przedłożenia  poświadczenia wydanego przez  MOPS, GOPS /</a:t>
            </a:r>
          </a:p>
          <a:p>
            <a:endParaRPr lang="pl-PL" sz="2000" dirty="0" smtClean="0">
              <a:latin typeface="Cambria" pitchFamily="18" charset="0"/>
            </a:endParaRPr>
          </a:p>
          <a:p>
            <a:r>
              <a:rPr lang="pl-PL" sz="2000" dirty="0" smtClean="0">
                <a:latin typeface="Cambria" pitchFamily="18" charset="0"/>
              </a:rPr>
              <a:t>Szczegółowe zasady rekrutacji określa Regulamin uczestnictwa w projekcie.</a:t>
            </a:r>
          </a:p>
          <a:p>
            <a:pPr algn="ctr"/>
            <a:endParaRPr lang="pl-PL" sz="3200" b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Cambria" pitchFamily="18" charset="0"/>
                <a:ea typeface="Cambria" pitchFamily="18" charset="0"/>
                <a:cs typeface="Calibri" pitchFamily="34" charset="0"/>
              </a:rPr>
              <a:t>ODKRYWAJ</a:t>
            </a:r>
            <a:endParaRPr lang="pl-PL" sz="6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82879" y="1718132"/>
            <a:ext cx="11795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Cambria" pitchFamily="18" charset="0"/>
              </a:rPr>
              <a:t>UCZESTNICY:</a:t>
            </a:r>
          </a:p>
          <a:p>
            <a:endParaRPr lang="pl-PL" sz="2400" b="1" dirty="0" smtClean="0">
              <a:latin typeface="Cambria" pitchFamily="18" charset="0"/>
            </a:endParaRPr>
          </a:p>
          <a:p>
            <a:endParaRPr lang="pl-PL" sz="2400" b="1" dirty="0" smtClean="0">
              <a:latin typeface="Cambria" pitchFamily="18" charset="0"/>
            </a:endParaRPr>
          </a:p>
          <a:p>
            <a:r>
              <a:rPr lang="pl-PL" sz="2000" dirty="0" smtClean="0">
                <a:latin typeface="Cambria" pitchFamily="18" charset="0"/>
              </a:rPr>
              <a:t>Grupa I: praktyki zawodowe 22.04.2024 – 17.05.2024 </a:t>
            </a:r>
            <a:r>
              <a:rPr lang="pl-PL" sz="2000" b="1" dirty="0" smtClean="0">
                <a:latin typeface="Cambria" pitchFamily="18" charset="0"/>
              </a:rPr>
              <a:t>Grecja, </a:t>
            </a:r>
            <a:r>
              <a:rPr lang="pl-PL" sz="2000" b="1" dirty="0" err="1" smtClean="0">
                <a:latin typeface="Cambria" pitchFamily="18" charset="0"/>
              </a:rPr>
              <a:t>Nei</a:t>
            </a:r>
            <a:r>
              <a:rPr lang="pl-PL" sz="2000" b="1" dirty="0" smtClean="0">
                <a:latin typeface="Cambria" pitchFamily="18" charset="0"/>
              </a:rPr>
              <a:t> Pori</a:t>
            </a:r>
            <a:endParaRPr lang="pl-PL" sz="2000" dirty="0" smtClean="0">
              <a:latin typeface="Cambria" pitchFamily="18" charset="0"/>
            </a:endParaRPr>
          </a:p>
          <a:p>
            <a:r>
              <a:rPr lang="pl-PL" sz="2000" dirty="0" smtClean="0">
                <a:latin typeface="Cambria" pitchFamily="18" charset="0"/>
              </a:rPr>
              <a:t>rok szkolny 2023/2024 - 15 uczniów z klas czwartych</a:t>
            </a:r>
          </a:p>
          <a:p>
            <a:endParaRPr lang="pl-PL" sz="2000" dirty="0" smtClean="0">
              <a:latin typeface="Cambria" pitchFamily="18" charset="0"/>
            </a:endParaRPr>
          </a:p>
          <a:p>
            <a:r>
              <a:rPr lang="pl-PL" sz="2000" dirty="0" smtClean="0">
                <a:latin typeface="Cambria" pitchFamily="18" charset="0"/>
              </a:rPr>
              <a:t>Grupa II: praktyka zawodowa  16.09.2024-11.10.2024 </a:t>
            </a:r>
            <a:r>
              <a:rPr lang="pl-PL" sz="2000" b="1" dirty="0" smtClean="0">
                <a:latin typeface="Cambria" pitchFamily="18" charset="0"/>
              </a:rPr>
              <a:t>Portugalia, Braga</a:t>
            </a:r>
          </a:p>
          <a:p>
            <a:r>
              <a:rPr lang="pl-PL" sz="2000" dirty="0" smtClean="0">
                <a:latin typeface="Cambria" pitchFamily="18" charset="0"/>
              </a:rPr>
              <a:t>rok szkolny 2024/2025– 15 uczniów z klas czwartych</a:t>
            </a:r>
          </a:p>
          <a:p>
            <a:endParaRPr lang="pl-PL" sz="2000" b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Cambria" pitchFamily="18" charset="0"/>
                <a:ea typeface="Cambria" pitchFamily="18" charset="0"/>
                <a:cs typeface="Calibri" pitchFamily="34" charset="0"/>
              </a:rPr>
              <a:t>ODKRYWAJ</a:t>
            </a:r>
            <a:endParaRPr lang="pl-PL" sz="6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82879" y="1718132"/>
            <a:ext cx="117957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Cambria" pitchFamily="18" charset="0"/>
              </a:rPr>
              <a:t>PRZYGOTOWANIE UCZESTNIKÓW</a:t>
            </a:r>
          </a:p>
          <a:p>
            <a:pPr algn="ctr"/>
            <a:endParaRPr lang="pl-PL" sz="2800" b="1" dirty="0" smtClean="0">
              <a:latin typeface="Cambria" pitchFamily="18" charset="0"/>
            </a:endParaRPr>
          </a:p>
          <a:p>
            <a:pPr marL="457200" indent="-457200"/>
            <a:r>
              <a:rPr lang="pl-PL" sz="2000" b="1" dirty="0" smtClean="0">
                <a:latin typeface="Cambria" pitchFamily="18" charset="0"/>
              </a:rPr>
              <a:t>Szkolenia przed mobilnością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przygotowanie językowe 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przygotowanie kulturowe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przygotowanie pedagogiczne i zawodowe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kurs pierwszej pomocy i BHP</a:t>
            </a:r>
          </a:p>
          <a:p>
            <a:pPr marL="457200" lvl="0" indent="-457200"/>
            <a:endParaRPr lang="pl-PL" sz="2000" b="1" dirty="0" smtClean="0">
              <a:latin typeface="Cambria" pitchFamily="18" charset="0"/>
            </a:endParaRPr>
          </a:p>
          <a:p>
            <a:pPr marL="457200" indent="-457200"/>
            <a:r>
              <a:rPr lang="pl-PL" sz="2000" b="1" dirty="0" smtClean="0">
                <a:latin typeface="Cambria" pitchFamily="18" charset="0"/>
              </a:rPr>
              <a:t>Szkolenia podczas mobilności: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>
                <a:latin typeface="Cambria" pitchFamily="18" charset="0"/>
              </a:rPr>
              <a:t>Kurs podstaw języka greckiego/portugalskiego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>
                <a:latin typeface="Cambria" pitchFamily="18" charset="0"/>
              </a:rPr>
              <a:t>Realizacja programu kulturowego</a:t>
            </a:r>
          </a:p>
          <a:p>
            <a:pPr marL="457200" lvl="0" indent="-457200">
              <a:buFont typeface="+mj-lt"/>
              <a:buAutoNum type="arabicPeriod"/>
            </a:pPr>
            <a:endParaRPr lang="pl-PL" sz="2000" dirty="0" smtClean="0">
              <a:latin typeface="Cambria" pitchFamily="18" charset="0"/>
              <a:ea typeface="Cambria" pitchFamily="18" charset="0"/>
            </a:endParaRPr>
          </a:p>
          <a:p>
            <a:pPr marL="457200" indent="-457200"/>
            <a:endParaRPr lang="pl-PL" sz="2000" b="1" dirty="0" smtClean="0">
              <a:latin typeface="Cambria" pitchFamily="18" charset="0"/>
            </a:endParaRPr>
          </a:p>
          <a:p>
            <a:pPr marL="457200" indent="-457200"/>
            <a:endParaRPr lang="pl-PL" sz="2000" b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521</Words>
  <Application>Microsoft Office PowerPoint</Application>
  <PresentationFormat>Niestandardowy</PresentationFormat>
  <Paragraphs>86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Moduł</vt:lpstr>
      <vt:lpstr>ODKRYWAJ              </vt:lpstr>
      <vt:lpstr>ERASMUS+             FERS</vt:lpstr>
      <vt:lpstr>ODKRYWAJ</vt:lpstr>
      <vt:lpstr>ODKRYWAJ</vt:lpstr>
      <vt:lpstr>ODKRYWAJ</vt:lpstr>
      <vt:lpstr>ODKRYWAJ</vt:lpstr>
      <vt:lpstr>ODKRYWAJ</vt:lpstr>
      <vt:lpstr>ODKRYWAJ</vt:lpstr>
      <vt:lpstr>ODKRYWAJ</vt:lpstr>
      <vt:lpstr>ODKRYWAJ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ANKIETA</dc:title>
  <dc:creator>SKY</dc:creator>
  <cp:lastModifiedBy>User</cp:lastModifiedBy>
  <cp:revision>66</cp:revision>
  <dcterms:created xsi:type="dcterms:W3CDTF">2016-10-13T11:24:28Z</dcterms:created>
  <dcterms:modified xsi:type="dcterms:W3CDTF">2023-10-30T21:22:54Z</dcterms:modified>
</cp:coreProperties>
</file>